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1" r:id="rId3"/>
    <p:sldId id="257" r:id="rId4"/>
    <p:sldId id="258" r:id="rId5"/>
    <p:sldId id="274" r:id="rId6"/>
    <p:sldId id="259" r:id="rId7"/>
    <p:sldId id="270" r:id="rId8"/>
    <p:sldId id="260" r:id="rId9"/>
    <p:sldId id="272" r:id="rId10"/>
    <p:sldId id="261" r:id="rId11"/>
    <p:sldId id="262" r:id="rId12"/>
    <p:sldId id="265" r:id="rId13"/>
    <p:sldId id="266" r:id="rId14"/>
    <p:sldId id="267" r:id="rId15"/>
    <p:sldId id="268" r:id="rId16"/>
    <p:sldId id="269" r:id="rId17"/>
    <p:sldId id="263" r:id="rId18"/>
    <p:sldId id="264" r:id="rId19"/>
    <p:sldId id="273" r:id="rId20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0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D8423-7ADD-4889-B991-15AEADCEFA91}" type="datetimeFigureOut">
              <a:rPr lang="nl-BE" smtClean="0"/>
              <a:t>11/03/2014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136D3-125E-4F36-B160-A93FCF6B75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6649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136D3-125E-4F36-B160-A93FCF6B7578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7597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751C-52B6-D74E-80E4-8573B07C2303}" type="datetimeFigureOut">
              <a:rPr lang="nl-NL" smtClean="0"/>
              <a:t>11-3-2014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21BE-30D2-524E-AECB-AEB6DBEE703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751C-52B6-D74E-80E4-8573B07C2303}" type="datetimeFigureOut">
              <a:rPr lang="nl-NL" smtClean="0"/>
              <a:t>11-3-2014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21BE-30D2-524E-AECB-AEB6DBEE703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751C-52B6-D74E-80E4-8573B07C2303}" type="datetimeFigureOut">
              <a:rPr lang="nl-NL" smtClean="0"/>
              <a:t>11-3-2014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21BE-30D2-524E-AECB-AEB6DBEE703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751C-52B6-D74E-80E4-8573B07C2303}" type="datetimeFigureOut">
              <a:rPr lang="nl-NL" smtClean="0"/>
              <a:t>11-3-2014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21BE-30D2-524E-AECB-AEB6DBEE703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751C-52B6-D74E-80E4-8573B07C2303}" type="datetimeFigureOut">
              <a:rPr lang="nl-NL" smtClean="0"/>
              <a:t>11-3-2014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21BE-30D2-524E-AECB-AEB6DBEE703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751C-52B6-D74E-80E4-8573B07C2303}" type="datetimeFigureOut">
              <a:rPr lang="nl-NL" smtClean="0"/>
              <a:t>11-3-2014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21BE-30D2-524E-AECB-AEB6DBEE703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751C-52B6-D74E-80E4-8573B07C2303}" type="datetimeFigureOut">
              <a:rPr lang="nl-NL" smtClean="0"/>
              <a:t>11-3-2014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21BE-30D2-524E-AECB-AEB6DBEE703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751C-52B6-D74E-80E4-8573B07C2303}" type="datetimeFigureOut">
              <a:rPr lang="nl-NL" smtClean="0"/>
              <a:t>11-3-2014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21BE-30D2-524E-AECB-AEB6DBEE703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751C-52B6-D74E-80E4-8573B07C2303}" type="datetimeFigureOut">
              <a:rPr lang="nl-NL" smtClean="0"/>
              <a:t>11-3-2014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21BE-30D2-524E-AECB-AEB6DBEE703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751C-52B6-D74E-80E4-8573B07C2303}" type="datetimeFigureOut">
              <a:rPr lang="nl-NL" smtClean="0"/>
              <a:t>11-3-2014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21BE-30D2-524E-AECB-AEB6DBEE703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751C-52B6-D74E-80E4-8573B07C2303}" type="datetimeFigureOut">
              <a:rPr lang="nl-NL" smtClean="0"/>
              <a:t>11-3-2014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21BE-30D2-524E-AECB-AEB6DBEE703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C751C-52B6-D74E-80E4-8573B07C2303}" type="datetimeFigureOut">
              <a:rPr lang="nl-NL" smtClean="0"/>
              <a:t>11-3-2014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521BE-30D2-524E-AECB-AEB6DBEE703C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mathopenref.com/constbisectangle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openref.com/constbisectline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68195"/>
            <a:ext cx="7772400" cy="2994486"/>
          </a:xfrm>
        </p:spPr>
        <p:txBody>
          <a:bodyPr>
            <a:noAutofit/>
          </a:bodyPr>
          <a:lstStyle/>
          <a:p>
            <a:r>
              <a:rPr lang="nl-NL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MERKWAARDIGE LIJNEN</a:t>
            </a:r>
            <a:endParaRPr lang="nl-NL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91099" y="5453349"/>
            <a:ext cx="6400800" cy="1254087"/>
          </a:xfrm>
        </p:spPr>
        <p:txBody>
          <a:bodyPr>
            <a:normAutofit/>
          </a:bodyPr>
          <a:lstStyle/>
          <a:p>
            <a:pPr algn="l"/>
            <a:r>
              <a:rPr lang="nl-NL" sz="1400" b="1" dirty="0" smtClean="0">
                <a:solidFill>
                  <a:srgbClr val="2406DD"/>
                </a:solidFill>
              </a:rPr>
              <a:t>BLADWIJZERS: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400" dirty="0" smtClean="0">
                <a:hlinkClick r:id="rId2" action="ppaction://hlinksldjump"/>
              </a:rPr>
              <a:t>MIDDELLOODLIJN</a:t>
            </a:r>
            <a:endParaRPr lang="nl-NL" sz="1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400" dirty="0" smtClean="0">
                <a:hlinkClick r:id="rId3" action="ppaction://hlinksldjump"/>
              </a:rPr>
              <a:t>DEELLIJN</a:t>
            </a:r>
            <a:endParaRPr lang="nl-NL" sz="1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400" dirty="0" smtClean="0">
                <a:hlinkClick r:id="rId4" action="ppaction://hlinksldjump"/>
              </a:rPr>
              <a:t>GELIJKBENIGE DRIEHOEK</a:t>
            </a:r>
            <a:endParaRPr lang="nl-NL" sz="1400" dirty="0" smtClean="0"/>
          </a:p>
          <a:p>
            <a:pPr algn="l"/>
            <a:endParaRPr lang="nl-NL" sz="2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69"/>
            <a:ext cx="9144000" cy="392867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30245" y="2073273"/>
            <a:ext cx="5325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2406DD"/>
                </a:solidFill>
              </a:rPr>
              <a:t>de hoek in twee gelijke hoeken verdeel   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5137933" y="2073272"/>
            <a:ext cx="291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 smtClean="0">
                <a:solidFill>
                  <a:srgbClr val="FF0000"/>
                </a:solidFill>
              </a:rPr>
              <a:t>t</a:t>
            </a:r>
            <a:endParaRPr lang="nl-NL" sz="2400" b="1" dirty="0" smtClean="0">
              <a:solidFill>
                <a:srgbClr val="FF000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133686" y="2617508"/>
            <a:ext cx="1130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2406DD"/>
                </a:solidFill>
              </a:rPr>
              <a:t>a = dl Ô</a:t>
            </a:r>
          </a:p>
        </p:txBody>
      </p:sp>
      <p:cxnSp>
        <p:nvCxnSpPr>
          <p:cNvPr id="7" name="Rechte verbindingslijn 6"/>
          <p:cNvCxnSpPr/>
          <p:nvPr/>
        </p:nvCxnSpPr>
        <p:spPr>
          <a:xfrm flipV="1">
            <a:off x="5691761" y="1394380"/>
            <a:ext cx="3311688" cy="22034"/>
          </a:xfrm>
          <a:prstGeom prst="line">
            <a:avLst/>
          </a:prstGeom>
          <a:ln>
            <a:solidFill>
              <a:srgbClr val="2406D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ep 22"/>
          <p:cNvGrpSpPr/>
          <p:nvPr/>
        </p:nvGrpSpPr>
        <p:grpSpPr>
          <a:xfrm>
            <a:off x="6534149" y="1131094"/>
            <a:ext cx="1616870" cy="554402"/>
            <a:chOff x="6534149" y="1131094"/>
            <a:chExt cx="1616870" cy="554402"/>
          </a:xfrm>
        </p:grpSpPr>
        <p:grpSp>
          <p:nvGrpSpPr>
            <p:cNvPr id="13" name="Groep 12"/>
            <p:cNvGrpSpPr/>
            <p:nvPr/>
          </p:nvGrpSpPr>
          <p:grpSpPr>
            <a:xfrm>
              <a:off x="7743824" y="1131094"/>
              <a:ext cx="407195" cy="385762"/>
              <a:chOff x="7743824" y="1131094"/>
              <a:chExt cx="407195" cy="385762"/>
            </a:xfrm>
          </p:grpSpPr>
          <p:sp>
            <p:nvSpPr>
              <p:cNvPr id="10" name="Boog 9"/>
              <p:cNvSpPr/>
              <p:nvPr/>
            </p:nvSpPr>
            <p:spPr>
              <a:xfrm rot="1443514">
                <a:off x="7743824" y="1131094"/>
                <a:ext cx="373856" cy="385762"/>
              </a:xfrm>
              <a:prstGeom prst="arc">
                <a:avLst/>
              </a:prstGeom>
              <a:ln>
                <a:solidFill>
                  <a:srgbClr val="2406D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12" name="Rechte verbindingslijn 11"/>
              <p:cNvCxnSpPr/>
              <p:nvPr/>
            </p:nvCxnSpPr>
            <p:spPr>
              <a:xfrm flipH="1">
                <a:off x="8039100" y="1234488"/>
                <a:ext cx="111919" cy="33338"/>
              </a:xfrm>
              <a:prstGeom prst="line">
                <a:avLst/>
              </a:prstGeom>
              <a:ln>
                <a:solidFill>
                  <a:srgbClr val="2406D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ep 13"/>
            <p:cNvGrpSpPr/>
            <p:nvPr/>
          </p:nvGrpSpPr>
          <p:grpSpPr>
            <a:xfrm rot="2429823">
              <a:off x="7667339" y="1299733"/>
              <a:ext cx="407195" cy="385762"/>
              <a:chOff x="7743824" y="1131094"/>
              <a:chExt cx="407195" cy="385762"/>
            </a:xfrm>
          </p:grpSpPr>
          <p:sp>
            <p:nvSpPr>
              <p:cNvPr id="15" name="Boog 14"/>
              <p:cNvSpPr/>
              <p:nvPr/>
            </p:nvSpPr>
            <p:spPr>
              <a:xfrm rot="1443514">
                <a:off x="7743824" y="1131094"/>
                <a:ext cx="373856" cy="385762"/>
              </a:xfrm>
              <a:prstGeom prst="arc">
                <a:avLst/>
              </a:prstGeom>
              <a:ln>
                <a:solidFill>
                  <a:srgbClr val="2406D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16" name="Rechte verbindingslijn 15"/>
              <p:cNvCxnSpPr/>
              <p:nvPr/>
            </p:nvCxnSpPr>
            <p:spPr>
              <a:xfrm flipH="1">
                <a:off x="8039100" y="1234488"/>
                <a:ext cx="111919" cy="33338"/>
              </a:xfrm>
              <a:prstGeom prst="line">
                <a:avLst/>
              </a:prstGeom>
              <a:ln>
                <a:solidFill>
                  <a:srgbClr val="2406D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ep 16"/>
            <p:cNvGrpSpPr/>
            <p:nvPr/>
          </p:nvGrpSpPr>
          <p:grpSpPr>
            <a:xfrm flipH="1">
              <a:off x="6534149" y="1131094"/>
              <a:ext cx="407195" cy="385762"/>
              <a:chOff x="7743824" y="1131094"/>
              <a:chExt cx="407195" cy="385762"/>
            </a:xfrm>
          </p:grpSpPr>
          <p:sp>
            <p:nvSpPr>
              <p:cNvPr id="18" name="Boog 17"/>
              <p:cNvSpPr/>
              <p:nvPr/>
            </p:nvSpPr>
            <p:spPr>
              <a:xfrm rot="1443514">
                <a:off x="7743824" y="1131094"/>
                <a:ext cx="373856" cy="385762"/>
              </a:xfrm>
              <a:prstGeom prst="arc">
                <a:avLst/>
              </a:prstGeom>
              <a:ln>
                <a:solidFill>
                  <a:srgbClr val="2406D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19" name="Rechte verbindingslijn 18"/>
              <p:cNvCxnSpPr/>
              <p:nvPr/>
            </p:nvCxnSpPr>
            <p:spPr>
              <a:xfrm flipH="1">
                <a:off x="8039100" y="1234488"/>
                <a:ext cx="111919" cy="33338"/>
              </a:xfrm>
              <a:prstGeom prst="line">
                <a:avLst/>
              </a:prstGeom>
              <a:ln>
                <a:solidFill>
                  <a:srgbClr val="2406D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ep 19"/>
            <p:cNvGrpSpPr/>
            <p:nvPr/>
          </p:nvGrpSpPr>
          <p:grpSpPr>
            <a:xfrm rot="19170177" flipH="1">
              <a:off x="6590333" y="1299734"/>
              <a:ext cx="407195" cy="385762"/>
              <a:chOff x="7743824" y="1131094"/>
              <a:chExt cx="407195" cy="385762"/>
            </a:xfrm>
          </p:grpSpPr>
          <p:sp>
            <p:nvSpPr>
              <p:cNvPr id="21" name="Boog 20"/>
              <p:cNvSpPr/>
              <p:nvPr/>
            </p:nvSpPr>
            <p:spPr>
              <a:xfrm rot="1443514">
                <a:off x="7743824" y="1131094"/>
                <a:ext cx="373856" cy="385762"/>
              </a:xfrm>
              <a:prstGeom prst="arc">
                <a:avLst/>
              </a:prstGeom>
              <a:ln>
                <a:solidFill>
                  <a:srgbClr val="2406D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22" name="Rechte verbindingslijn 21"/>
              <p:cNvCxnSpPr/>
              <p:nvPr/>
            </p:nvCxnSpPr>
            <p:spPr>
              <a:xfrm flipH="1">
                <a:off x="8039100" y="1234488"/>
                <a:ext cx="111919" cy="33338"/>
              </a:xfrm>
              <a:prstGeom prst="line">
                <a:avLst/>
              </a:prstGeom>
              <a:ln>
                <a:solidFill>
                  <a:srgbClr val="2406D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ekstvak 23"/>
          <p:cNvSpPr txBox="1"/>
          <p:nvPr/>
        </p:nvSpPr>
        <p:spPr>
          <a:xfrm>
            <a:off x="8582140" y="1071644"/>
            <a:ext cx="27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2406DD"/>
                </a:solidFill>
              </a:rPr>
              <a:t>a</a:t>
            </a:r>
            <a:endParaRPr lang="nl-BE" dirty="0">
              <a:solidFill>
                <a:srgbClr val="2406D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8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412"/>
            <a:ext cx="9146506" cy="445753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999741" y="777478"/>
            <a:ext cx="4377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2406DD"/>
                </a:solidFill>
              </a:rPr>
              <a:t>op de deellijn van </a:t>
            </a:r>
            <a:r>
              <a:rPr lang="nl-NL" sz="2400" dirty="0" smtClean="0">
                <a:solidFill>
                  <a:srgbClr val="2406DD"/>
                </a:solidFill>
              </a:rPr>
              <a:t>twee </a:t>
            </a:r>
            <a:r>
              <a:rPr lang="nl-NL" sz="2400" dirty="0" smtClean="0">
                <a:solidFill>
                  <a:srgbClr val="2406DD"/>
                </a:solidFill>
              </a:rPr>
              <a:t>snijdende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52492" y="1373545"/>
            <a:ext cx="1598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2406DD"/>
                </a:solidFill>
              </a:rPr>
              <a:t>rechten ligt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362586" y="1373544"/>
            <a:ext cx="4916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2406DD"/>
                </a:solidFill>
              </a:rPr>
              <a:t>ligt dat punt even ver van die rechten.</a:t>
            </a:r>
          </a:p>
        </p:txBody>
      </p:sp>
      <p:sp>
        <p:nvSpPr>
          <p:cNvPr id="6" name="Rechthoek 5"/>
          <p:cNvSpPr/>
          <p:nvPr/>
        </p:nvSpPr>
        <p:spPr>
          <a:xfrm>
            <a:off x="0" y="2082800"/>
            <a:ext cx="9144000" cy="47752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-2506" y="2082800"/>
            <a:ext cx="154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</a:rPr>
              <a:t>BORD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1546894" y="881349"/>
            <a:ext cx="414108" cy="357794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Afgeronde rechthoek 8"/>
          <p:cNvSpPr/>
          <p:nvPr/>
        </p:nvSpPr>
        <p:spPr>
          <a:xfrm>
            <a:off x="2792686" y="1477415"/>
            <a:ext cx="569899" cy="35779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286"/>
            <a:ext cx="9144000" cy="532447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220040" y="207329"/>
            <a:ext cx="5190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2406DD"/>
                </a:solidFill>
              </a:rPr>
              <a:t>even ver van twee snijdende rechten ligt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518090" y="725648"/>
            <a:ext cx="5190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2406DD"/>
                </a:solidFill>
              </a:rPr>
              <a:t>ligt dat punt op de deellijn van die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822676" y="1218050"/>
            <a:ext cx="5190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2406DD"/>
                </a:solidFill>
              </a:rPr>
              <a:t>snijdende rechten.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062616" y="4231998"/>
            <a:ext cx="7697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2406DD"/>
                </a:solidFill>
              </a:rPr>
              <a:t>dat punt even ver van die twee snijdende rechten ligt.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448255" y="2741832"/>
            <a:ext cx="3836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2406DD"/>
                </a:solidFill>
              </a:rPr>
              <a:t>Een punt ligt op de deellijn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409378" y="3234236"/>
            <a:ext cx="3836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2406DD"/>
                </a:solidFill>
              </a:rPr>
              <a:t>van twee snijdende rechten</a:t>
            </a:r>
          </a:p>
        </p:txBody>
      </p:sp>
      <p:sp>
        <p:nvSpPr>
          <p:cNvPr id="9" name="Afgeronde rechthoek 8"/>
          <p:cNvSpPr/>
          <p:nvPr/>
        </p:nvSpPr>
        <p:spPr>
          <a:xfrm>
            <a:off x="3582327" y="3808768"/>
            <a:ext cx="2192421" cy="387684"/>
          </a:xfrm>
          <a:prstGeom prst="roundRect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0261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315" y="1260822"/>
            <a:ext cx="6581775" cy="517207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985586" y="5029194"/>
            <a:ext cx="994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HB.</a:t>
            </a:r>
          </a:p>
          <a:p>
            <a:r>
              <a:rPr lang="nl-BE" b="1" dirty="0" smtClean="0"/>
              <a:t>Blz.</a:t>
            </a:r>
            <a:br>
              <a:rPr lang="nl-BE" b="1" dirty="0" smtClean="0"/>
            </a:br>
            <a:r>
              <a:rPr lang="nl-BE" b="1" dirty="0" smtClean="0"/>
              <a:t>120</a:t>
            </a:r>
            <a:r>
              <a:rPr lang="nl-BE" dirty="0" smtClean="0"/>
              <a:t> </a:t>
            </a:r>
          </a:p>
          <a:p>
            <a:endParaRPr lang="nl-BE" dirty="0"/>
          </a:p>
        </p:txBody>
      </p:sp>
      <p:pic>
        <p:nvPicPr>
          <p:cNvPr id="7" name="Afbeelding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08" y="5727304"/>
            <a:ext cx="858398" cy="85839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326800" y="6373348"/>
            <a:ext cx="449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nl-NL" sz="2400" dirty="0" smtClean="0">
                <a:solidFill>
                  <a:srgbClr val="FF0000"/>
                </a:solidFill>
              </a:rPr>
              <a:t>PASSERLIJNTJES LATEN STAAN!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789"/>
            <a:ext cx="9144000" cy="545104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168205" y="1554956"/>
            <a:ext cx="3311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2406DD"/>
                </a:solidFill>
              </a:rPr>
              <a:t>een driehoek met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472790" y="2086232"/>
            <a:ext cx="5527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2406DD"/>
                </a:solidFill>
              </a:rPr>
              <a:t>minstens  twee even lange zijden. </a:t>
            </a:r>
          </a:p>
        </p:txBody>
      </p:sp>
      <p:sp>
        <p:nvSpPr>
          <p:cNvPr id="5" name="Afgeronde rechthoek 4"/>
          <p:cNvSpPr/>
          <p:nvPr/>
        </p:nvSpPr>
        <p:spPr>
          <a:xfrm>
            <a:off x="511110" y="2086233"/>
            <a:ext cx="1225360" cy="440570"/>
          </a:xfrm>
          <a:prstGeom prst="roundRect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4269696" y="2928500"/>
            <a:ext cx="3311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2406DD"/>
                </a:solidFill>
              </a:rPr>
              <a:t>benen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269696" y="4038600"/>
            <a:ext cx="3311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2406DD"/>
                </a:solidFill>
              </a:rPr>
              <a:t>tophoek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269696" y="3468449"/>
            <a:ext cx="3311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2406DD"/>
                </a:solidFill>
              </a:rPr>
              <a:t>basis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269696" y="4634666"/>
            <a:ext cx="3311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2406DD"/>
                </a:solidFill>
              </a:rPr>
              <a:t>basishoeken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79316"/>
            <a:ext cx="9144000" cy="419628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271875" y="829310"/>
            <a:ext cx="4775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2406DD"/>
                </a:solidFill>
              </a:rPr>
              <a:t>gelijkbenig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822676" y="1373545"/>
            <a:ext cx="5786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2406DD"/>
                </a:solidFill>
              </a:rPr>
              <a:t>zijn de basishoeken even groot.</a:t>
            </a:r>
          </a:p>
        </p:txBody>
      </p:sp>
      <p:sp>
        <p:nvSpPr>
          <p:cNvPr id="5" name="Rechthoek 4"/>
          <p:cNvSpPr/>
          <p:nvPr/>
        </p:nvSpPr>
        <p:spPr>
          <a:xfrm>
            <a:off x="0" y="2082800"/>
            <a:ext cx="9144000" cy="47752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-2506" y="2082800"/>
            <a:ext cx="154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</a:rPr>
              <a:t>BORD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1399142" y="933181"/>
            <a:ext cx="429658" cy="357794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Afgeronde rechthoek 7"/>
          <p:cNvSpPr/>
          <p:nvPr/>
        </p:nvSpPr>
        <p:spPr>
          <a:xfrm>
            <a:off x="126389" y="1477416"/>
            <a:ext cx="479539" cy="35779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033"/>
            <a:ext cx="9144000" cy="393065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971646" y="285076"/>
            <a:ext cx="47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2406DD"/>
                </a:solidFill>
              </a:rPr>
              <a:t>een driehoek even groot zijn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5358229" y="790437"/>
            <a:ext cx="1846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2406DD"/>
                </a:solidFill>
              </a:rPr>
              <a:t>gelijkbenig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805361" y="2306518"/>
            <a:ext cx="47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2406DD"/>
                </a:solidFill>
              </a:rPr>
              <a:t>Een driehoek is gelijkbenig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701693" y="3304281"/>
            <a:ext cx="5514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2406DD"/>
                </a:solidFill>
              </a:rPr>
              <a:t>twee hoeken even groot zijn.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410"/>
            <a:ext cx="9160305" cy="4107673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978183" y="1814115"/>
            <a:ext cx="5514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2406DD"/>
                </a:solidFill>
              </a:rPr>
              <a:t>middelloodlijn van de basis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978183" y="2332434"/>
            <a:ext cx="5514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2406DD"/>
                </a:solidFill>
              </a:rPr>
              <a:t>hoogtelijn uit de top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978183" y="2889626"/>
            <a:ext cx="5514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2406DD"/>
                </a:solidFill>
              </a:rPr>
              <a:t>zwaartelijn uit de top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978183" y="3407944"/>
            <a:ext cx="5514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2406DD"/>
                </a:solidFill>
              </a:rPr>
              <a:t>een symmetrieas</a:t>
            </a:r>
          </a:p>
        </p:txBody>
      </p:sp>
      <p:cxnSp>
        <p:nvCxnSpPr>
          <p:cNvPr id="8" name="Rechte verbindingslijn 7"/>
          <p:cNvCxnSpPr/>
          <p:nvPr/>
        </p:nvCxnSpPr>
        <p:spPr>
          <a:xfrm>
            <a:off x="8134350" y="594911"/>
            <a:ext cx="0" cy="2525547"/>
          </a:xfrm>
          <a:prstGeom prst="line">
            <a:avLst/>
          </a:prstGeom>
          <a:ln>
            <a:solidFill>
              <a:srgbClr val="2406D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ep 15"/>
          <p:cNvGrpSpPr/>
          <p:nvPr/>
        </p:nvGrpSpPr>
        <p:grpSpPr>
          <a:xfrm>
            <a:off x="7961157" y="1352255"/>
            <a:ext cx="256921" cy="260645"/>
            <a:chOff x="7961157" y="1352255"/>
            <a:chExt cx="256921" cy="260645"/>
          </a:xfrm>
        </p:grpSpPr>
        <p:sp>
          <p:nvSpPr>
            <p:cNvPr id="9" name="Boog 8"/>
            <p:cNvSpPr/>
            <p:nvPr/>
          </p:nvSpPr>
          <p:spPr>
            <a:xfrm rot="9593999">
              <a:off x="7961157" y="1352255"/>
              <a:ext cx="256921" cy="223298"/>
            </a:xfrm>
            <a:prstGeom prst="arc">
              <a:avLst/>
            </a:prstGeom>
            <a:ln w="19050">
              <a:solidFill>
                <a:srgbClr val="2406D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 flipH="1">
              <a:off x="8025889" y="1508125"/>
              <a:ext cx="28548" cy="104775"/>
            </a:xfrm>
            <a:prstGeom prst="line">
              <a:avLst/>
            </a:prstGeom>
            <a:ln w="19050">
              <a:solidFill>
                <a:srgbClr val="2406D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ep 16"/>
          <p:cNvGrpSpPr/>
          <p:nvPr/>
        </p:nvGrpSpPr>
        <p:grpSpPr>
          <a:xfrm flipH="1">
            <a:off x="8054437" y="1352255"/>
            <a:ext cx="256921" cy="260645"/>
            <a:chOff x="7961157" y="1352255"/>
            <a:chExt cx="256921" cy="260645"/>
          </a:xfrm>
        </p:grpSpPr>
        <p:sp>
          <p:nvSpPr>
            <p:cNvPr id="18" name="Boog 17"/>
            <p:cNvSpPr/>
            <p:nvPr/>
          </p:nvSpPr>
          <p:spPr>
            <a:xfrm rot="9593999">
              <a:off x="7961157" y="1352255"/>
              <a:ext cx="256921" cy="223298"/>
            </a:xfrm>
            <a:prstGeom prst="arc">
              <a:avLst/>
            </a:prstGeom>
            <a:ln w="19050">
              <a:solidFill>
                <a:srgbClr val="2406D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9" name="Rechte verbindingslijn 18"/>
            <p:cNvCxnSpPr/>
            <p:nvPr/>
          </p:nvCxnSpPr>
          <p:spPr>
            <a:xfrm flipH="1">
              <a:off x="8025889" y="1508125"/>
              <a:ext cx="28548" cy="104775"/>
            </a:xfrm>
            <a:prstGeom prst="line">
              <a:avLst/>
            </a:prstGeom>
            <a:ln w="19050">
              <a:solidFill>
                <a:srgbClr val="2406D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669"/>
            <a:ext cx="9144000" cy="477821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362589" y="2436097"/>
            <a:ext cx="5514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2406DD"/>
                </a:solidFill>
              </a:rPr>
              <a:t> één zijde van een driehoek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36928" y="2980332"/>
            <a:ext cx="747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2406DD"/>
                </a:solidFill>
              </a:rPr>
              <a:t>is altijd korter dan de som van de twee andere zijden.</a:t>
            </a:r>
          </a:p>
        </p:txBody>
      </p:sp>
      <p:sp>
        <p:nvSpPr>
          <p:cNvPr id="6" name="Afgeronde rechthoek 5"/>
          <p:cNvSpPr/>
          <p:nvPr/>
        </p:nvSpPr>
        <p:spPr>
          <a:xfrm>
            <a:off x="5850105" y="3666231"/>
            <a:ext cx="940267" cy="337779"/>
          </a:xfrm>
          <a:prstGeom prst="roundRect">
            <a:avLst/>
          </a:prstGeom>
          <a:noFill/>
          <a:ln w="34925">
            <a:solidFill>
              <a:srgbClr val="2406D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Afgeronde rechthoek 6"/>
          <p:cNvSpPr/>
          <p:nvPr/>
        </p:nvSpPr>
        <p:spPr>
          <a:xfrm>
            <a:off x="6912720" y="4236382"/>
            <a:ext cx="1458616" cy="337779"/>
          </a:xfrm>
          <a:prstGeom prst="roundRect">
            <a:avLst/>
          </a:prstGeom>
          <a:noFill/>
          <a:ln w="34925">
            <a:solidFill>
              <a:srgbClr val="2406D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6709272" y="1436281"/>
            <a:ext cx="368701" cy="330506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Ovaal 7"/>
          <p:cNvSpPr/>
          <p:nvPr/>
        </p:nvSpPr>
        <p:spPr>
          <a:xfrm>
            <a:off x="7125703" y="1766786"/>
            <a:ext cx="586104" cy="247823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Ovaal 8"/>
          <p:cNvSpPr/>
          <p:nvPr/>
        </p:nvSpPr>
        <p:spPr>
          <a:xfrm>
            <a:off x="7125703" y="2040067"/>
            <a:ext cx="586104" cy="247823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  <p:bldP spid="5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32" y="-77118"/>
            <a:ext cx="9302664" cy="701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75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169" y="67316"/>
            <a:ext cx="8923662" cy="1137780"/>
          </a:xfrm>
        </p:spPr>
        <p:txBody>
          <a:bodyPr>
            <a:norm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Waar moet je alle spelers op een voetbalveld plaatsen,</a:t>
            </a:r>
            <a:br>
              <a:rPr lang="nl-NL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nl-NL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zodat elke speler </a:t>
            </a:r>
            <a:r>
              <a:rPr lang="nl-NL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 ver van beide </a:t>
            </a:r>
            <a:r>
              <a:rPr lang="nl-NL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penalty-stippen</a:t>
            </a:r>
            <a:r>
              <a:rPr lang="nl-NL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staat?</a:t>
            </a:r>
            <a:endParaRPr lang="nl-NL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53" y="1412418"/>
            <a:ext cx="6984694" cy="493917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796857"/>
            <a:ext cx="762000" cy="762000"/>
          </a:xfrm>
          <a:prstGeom prst="rect">
            <a:avLst/>
          </a:prstGeom>
        </p:spPr>
      </p:pic>
      <p:grpSp>
        <p:nvGrpSpPr>
          <p:cNvPr id="16" name="Groep 15"/>
          <p:cNvGrpSpPr/>
          <p:nvPr/>
        </p:nvGrpSpPr>
        <p:grpSpPr>
          <a:xfrm>
            <a:off x="2247441" y="2412694"/>
            <a:ext cx="2324559" cy="1469312"/>
            <a:chOff x="2247441" y="2412694"/>
            <a:chExt cx="2324559" cy="1469312"/>
          </a:xfrm>
        </p:grpSpPr>
        <p:cxnSp>
          <p:nvCxnSpPr>
            <p:cNvPr id="9" name="Rechte verbindingslijn 8"/>
            <p:cNvCxnSpPr/>
            <p:nvPr/>
          </p:nvCxnSpPr>
          <p:spPr>
            <a:xfrm flipV="1">
              <a:off x="2247441" y="2412694"/>
              <a:ext cx="2324559" cy="1469312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3409720" y="2985571"/>
              <a:ext cx="214829" cy="161779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5" name="Groep 14"/>
          <p:cNvGrpSpPr/>
          <p:nvPr/>
        </p:nvGrpSpPr>
        <p:grpSpPr>
          <a:xfrm>
            <a:off x="4577508" y="2412694"/>
            <a:ext cx="2324559" cy="1469312"/>
            <a:chOff x="4577508" y="2412694"/>
            <a:chExt cx="2324559" cy="1469312"/>
          </a:xfrm>
        </p:grpSpPr>
        <p:cxnSp>
          <p:nvCxnSpPr>
            <p:cNvPr id="10" name="Rechte verbindingslijn 9"/>
            <p:cNvCxnSpPr/>
            <p:nvPr/>
          </p:nvCxnSpPr>
          <p:spPr>
            <a:xfrm flipH="1" flipV="1">
              <a:off x="4577508" y="2412694"/>
              <a:ext cx="2324559" cy="1469312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Rechte verbindingslijn 13"/>
            <p:cNvCxnSpPr/>
            <p:nvPr/>
          </p:nvCxnSpPr>
          <p:spPr>
            <a:xfrm flipH="1">
              <a:off x="5626864" y="3066460"/>
              <a:ext cx="214829" cy="161779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7" name="Afbeelding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891937"/>
            <a:ext cx="762000" cy="762000"/>
          </a:xfrm>
          <a:prstGeom prst="rect">
            <a:avLst/>
          </a:prstGeom>
        </p:spPr>
      </p:pic>
      <p:grpSp>
        <p:nvGrpSpPr>
          <p:cNvPr id="36" name="Groep 35"/>
          <p:cNvGrpSpPr/>
          <p:nvPr/>
        </p:nvGrpSpPr>
        <p:grpSpPr>
          <a:xfrm>
            <a:off x="2241933" y="3506109"/>
            <a:ext cx="2330067" cy="375897"/>
            <a:chOff x="2241933" y="3506109"/>
            <a:chExt cx="2330067" cy="375897"/>
          </a:xfrm>
        </p:grpSpPr>
        <p:cxnSp>
          <p:nvCxnSpPr>
            <p:cNvPr id="24" name="Rechte verbindingslijn 23"/>
            <p:cNvCxnSpPr/>
            <p:nvPr/>
          </p:nvCxnSpPr>
          <p:spPr>
            <a:xfrm flipV="1">
              <a:off x="2241933" y="3506109"/>
              <a:ext cx="2330067" cy="375897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30" name="Groep 29"/>
            <p:cNvGrpSpPr/>
            <p:nvPr/>
          </p:nvGrpSpPr>
          <p:grpSpPr>
            <a:xfrm>
              <a:off x="3392277" y="3616385"/>
              <a:ext cx="199222" cy="184731"/>
              <a:chOff x="3392277" y="3616385"/>
              <a:chExt cx="199222" cy="184731"/>
            </a:xfrm>
          </p:grpSpPr>
          <p:cxnSp>
            <p:nvCxnSpPr>
              <p:cNvPr id="25" name="Rechte verbindingslijn 24"/>
              <p:cNvCxnSpPr/>
              <p:nvPr/>
            </p:nvCxnSpPr>
            <p:spPr>
              <a:xfrm>
                <a:off x="3392277" y="3616385"/>
                <a:ext cx="124857" cy="184731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9" name="Rechte verbindingslijn 28"/>
              <p:cNvCxnSpPr/>
              <p:nvPr/>
            </p:nvCxnSpPr>
            <p:spPr>
              <a:xfrm>
                <a:off x="3466642" y="3616385"/>
                <a:ext cx="124857" cy="184731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ep 36"/>
          <p:cNvGrpSpPr/>
          <p:nvPr/>
        </p:nvGrpSpPr>
        <p:grpSpPr>
          <a:xfrm>
            <a:off x="4566492" y="3497946"/>
            <a:ext cx="2330067" cy="392224"/>
            <a:chOff x="4566492" y="3497946"/>
            <a:chExt cx="2330067" cy="392224"/>
          </a:xfrm>
        </p:grpSpPr>
        <p:grpSp>
          <p:nvGrpSpPr>
            <p:cNvPr id="31" name="Groep 30"/>
            <p:cNvGrpSpPr/>
            <p:nvPr/>
          </p:nvGrpSpPr>
          <p:grpSpPr>
            <a:xfrm flipH="1">
              <a:off x="5513483" y="3601691"/>
              <a:ext cx="199222" cy="184731"/>
              <a:chOff x="3392277" y="3616385"/>
              <a:chExt cx="199222" cy="184731"/>
            </a:xfrm>
          </p:grpSpPr>
          <p:cxnSp>
            <p:nvCxnSpPr>
              <p:cNvPr id="32" name="Rechte verbindingslijn 31"/>
              <p:cNvCxnSpPr/>
              <p:nvPr/>
            </p:nvCxnSpPr>
            <p:spPr>
              <a:xfrm>
                <a:off x="3392277" y="3616385"/>
                <a:ext cx="124857" cy="184731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/>
              <p:cNvCxnSpPr/>
              <p:nvPr/>
            </p:nvCxnSpPr>
            <p:spPr>
              <a:xfrm>
                <a:off x="3466642" y="3616385"/>
                <a:ext cx="124857" cy="184731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34" name="Rechte verbindingslijn 33"/>
            <p:cNvCxnSpPr/>
            <p:nvPr/>
          </p:nvCxnSpPr>
          <p:spPr>
            <a:xfrm>
              <a:off x="4566492" y="3497946"/>
              <a:ext cx="2330067" cy="392224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38" name="Afbeelding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456422"/>
            <a:ext cx="762000" cy="762000"/>
          </a:xfrm>
          <a:prstGeom prst="rect">
            <a:avLst/>
          </a:prstGeom>
        </p:spPr>
      </p:pic>
      <p:grpSp>
        <p:nvGrpSpPr>
          <p:cNvPr id="56" name="Groep 55"/>
          <p:cNvGrpSpPr/>
          <p:nvPr/>
        </p:nvGrpSpPr>
        <p:grpSpPr>
          <a:xfrm>
            <a:off x="2241933" y="3890169"/>
            <a:ext cx="2319051" cy="1137781"/>
            <a:chOff x="2241933" y="3890169"/>
            <a:chExt cx="2319051" cy="1137781"/>
          </a:xfrm>
        </p:grpSpPr>
        <p:cxnSp>
          <p:nvCxnSpPr>
            <p:cNvPr id="40" name="Rechte verbindingslijn 39"/>
            <p:cNvCxnSpPr/>
            <p:nvPr/>
          </p:nvCxnSpPr>
          <p:spPr>
            <a:xfrm>
              <a:off x="2241933" y="3890169"/>
              <a:ext cx="2319051" cy="1137781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45" name="Groep 44"/>
            <p:cNvGrpSpPr/>
            <p:nvPr/>
          </p:nvGrpSpPr>
          <p:grpSpPr>
            <a:xfrm flipH="1">
              <a:off x="3272926" y="4361307"/>
              <a:ext cx="273587" cy="203261"/>
              <a:chOff x="3392277" y="5312908"/>
              <a:chExt cx="273587" cy="203261"/>
            </a:xfrm>
          </p:grpSpPr>
          <p:cxnSp>
            <p:nvCxnSpPr>
              <p:cNvPr id="42" name="Rechte verbindingslijn 41"/>
              <p:cNvCxnSpPr/>
              <p:nvPr/>
            </p:nvCxnSpPr>
            <p:spPr>
              <a:xfrm>
                <a:off x="3392277" y="5331438"/>
                <a:ext cx="124857" cy="184731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3" name="Rechte verbindingslijn 42"/>
              <p:cNvCxnSpPr/>
              <p:nvPr/>
            </p:nvCxnSpPr>
            <p:spPr>
              <a:xfrm>
                <a:off x="3466642" y="5331438"/>
                <a:ext cx="124857" cy="184731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4" name="Rechte verbindingslijn 43"/>
              <p:cNvCxnSpPr/>
              <p:nvPr/>
            </p:nvCxnSpPr>
            <p:spPr>
              <a:xfrm>
                <a:off x="3541007" y="5312908"/>
                <a:ext cx="124857" cy="184731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ep 57"/>
          <p:cNvGrpSpPr/>
          <p:nvPr/>
        </p:nvGrpSpPr>
        <p:grpSpPr>
          <a:xfrm>
            <a:off x="4588525" y="3908700"/>
            <a:ext cx="2308034" cy="1108530"/>
            <a:chOff x="4588525" y="3908700"/>
            <a:chExt cx="2308034" cy="1108530"/>
          </a:xfrm>
        </p:grpSpPr>
        <p:grpSp>
          <p:nvGrpSpPr>
            <p:cNvPr id="48" name="Groep 47"/>
            <p:cNvGrpSpPr/>
            <p:nvPr/>
          </p:nvGrpSpPr>
          <p:grpSpPr>
            <a:xfrm>
              <a:off x="5631454" y="4342777"/>
              <a:ext cx="273587" cy="203261"/>
              <a:chOff x="3392277" y="5312908"/>
              <a:chExt cx="273587" cy="203261"/>
            </a:xfrm>
          </p:grpSpPr>
          <p:cxnSp>
            <p:nvCxnSpPr>
              <p:cNvPr id="49" name="Rechte verbindingslijn 48"/>
              <p:cNvCxnSpPr/>
              <p:nvPr/>
            </p:nvCxnSpPr>
            <p:spPr>
              <a:xfrm>
                <a:off x="3392277" y="5331438"/>
                <a:ext cx="124857" cy="184731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0" name="Rechte verbindingslijn 49"/>
              <p:cNvCxnSpPr/>
              <p:nvPr/>
            </p:nvCxnSpPr>
            <p:spPr>
              <a:xfrm>
                <a:off x="3466642" y="5331438"/>
                <a:ext cx="124857" cy="184731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1" name="Rechte verbindingslijn 50"/>
              <p:cNvCxnSpPr/>
              <p:nvPr/>
            </p:nvCxnSpPr>
            <p:spPr>
              <a:xfrm>
                <a:off x="3541007" y="5312908"/>
                <a:ext cx="124857" cy="184731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55" name="Rechte verbindingslijn 54"/>
            <p:cNvCxnSpPr/>
            <p:nvPr/>
          </p:nvCxnSpPr>
          <p:spPr>
            <a:xfrm flipV="1">
              <a:off x="4588525" y="3908700"/>
              <a:ext cx="2308034" cy="110853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3" name="Groep 62"/>
          <p:cNvGrpSpPr/>
          <p:nvPr/>
        </p:nvGrpSpPr>
        <p:grpSpPr>
          <a:xfrm>
            <a:off x="2153797" y="3789064"/>
            <a:ext cx="4830440" cy="187288"/>
            <a:chOff x="2153797" y="3789064"/>
            <a:chExt cx="4830440" cy="187288"/>
          </a:xfrm>
        </p:grpSpPr>
        <p:cxnSp>
          <p:nvCxnSpPr>
            <p:cNvPr id="60" name="Rechte verbindingslijn 59"/>
            <p:cNvCxnSpPr/>
            <p:nvPr/>
          </p:nvCxnSpPr>
          <p:spPr>
            <a:xfrm>
              <a:off x="2241933" y="3882006"/>
              <a:ext cx="4654626" cy="8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al 60"/>
            <p:cNvSpPr/>
            <p:nvPr/>
          </p:nvSpPr>
          <p:spPr>
            <a:xfrm>
              <a:off x="2153797" y="3789064"/>
              <a:ext cx="187288" cy="18728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2" name="Ovaal 61"/>
            <p:cNvSpPr/>
            <p:nvPr/>
          </p:nvSpPr>
          <p:spPr>
            <a:xfrm>
              <a:off x="6796949" y="3789064"/>
              <a:ext cx="187288" cy="18728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cxnSp>
        <p:nvCxnSpPr>
          <p:cNvPr id="65" name="Rechte verbindingslijn 64"/>
          <p:cNvCxnSpPr/>
          <p:nvPr/>
        </p:nvCxnSpPr>
        <p:spPr>
          <a:xfrm flipH="1">
            <a:off x="4560984" y="1553378"/>
            <a:ext cx="10097" cy="46821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96223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52492" y="3467912"/>
            <a:ext cx="281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2406DD"/>
                </a:solidFill>
              </a:rPr>
              <a:t>van </a:t>
            </a:r>
            <a:r>
              <a:rPr lang="nl-NL" sz="2400" dirty="0">
                <a:solidFill>
                  <a:srgbClr val="2406DD"/>
                </a:solidFill>
              </a:rPr>
              <a:t>een lijnstuk gaat.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13616" y="2915541"/>
            <a:ext cx="3563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2406DD"/>
                </a:solidFill>
              </a:rPr>
              <a:t>loodrecht door het midden</a:t>
            </a:r>
            <a:r>
              <a:rPr lang="nl-NL" sz="2400" dirty="0" smtClean="0">
                <a:solidFill>
                  <a:srgbClr val="2406DD"/>
                </a:solidFill>
              </a:rPr>
              <a:t>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000744" y="4004913"/>
            <a:ext cx="281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 smtClean="0">
                <a:solidFill>
                  <a:srgbClr val="2406DD"/>
                </a:solidFill>
              </a:rPr>
              <a:t>c</a:t>
            </a:r>
            <a:r>
              <a:rPr lang="nl-NL" sz="2400" dirty="0" smtClean="0">
                <a:solidFill>
                  <a:srgbClr val="2406DD"/>
                </a:solidFill>
              </a:rPr>
              <a:t> = ml [AB]</a:t>
            </a:r>
            <a:endParaRPr lang="nl-NL" sz="2400" dirty="0">
              <a:solidFill>
                <a:srgbClr val="2406DD"/>
              </a:solidFill>
            </a:endParaRPr>
          </a:p>
        </p:txBody>
      </p:sp>
      <p:cxnSp>
        <p:nvCxnSpPr>
          <p:cNvPr id="9" name="Rechte verbindingslijn 8"/>
          <p:cNvCxnSpPr/>
          <p:nvPr/>
        </p:nvCxnSpPr>
        <p:spPr>
          <a:xfrm rot="5400000">
            <a:off x="6319029" y="3220053"/>
            <a:ext cx="2138064" cy="1588"/>
          </a:xfrm>
          <a:prstGeom prst="line">
            <a:avLst/>
          </a:prstGeom>
          <a:ln>
            <a:solidFill>
              <a:srgbClr val="2406D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rot="16200000" flipH="1">
            <a:off x="6552379" y="3439407"/>
            <a:ext cx="173272" cy="1"/>
          </a:xfrm>
          <a:prstGeom prst="line">
            <a:avLst/>
          </a:prstGeom>
          <a:ln>
            <a:solidFill>
              <a:srgbClr val="2406D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 rot="16200000" flipH="1">
            <a:off x="8150424" y="3406356"/>
            <a:ext cx="173272" cy="1"/>
          </a:xfrm>
          <a:prstGeom prst="line">
            <a:avLst/>
          </a:prstGeom>
          <a:ln>
            <a:solidFill>
              <a:srgbClr val="2406D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7377799" y="3095359"/>
            <a:ext cx="30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00FF"/>
                </a:solidFill>
                <a:latin typeface="Corbel"/>
                <a:cs typeface="Corbel"/>
              </a:rPr>
              <a:t>L</a:t>
            </a:r>
            <a:endParaRPr lang="nl-NL" dirty="0">
              <a:solidFill>
                <a:srgbClr val="0000FF"/>
              </a:solidFill>
              <a:latin typeface="Corbel"/>
              <a:cs typeface="Corbel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7387267" y="1967149"/>
            <a:ext cx="285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  <a:latin typeface="Corbel"/>
                <a:cs typeface="Corbel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8980396" cy="419974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753526" y="583108"/>
            <a:ext cx="5232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2406DD"/>
                </a:solidFill>
              </a:rPr>
              <a:t>op de middelloodlijn van een lijnstuk ligt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81000" y="1600200"/>
            <a:ext cx="3802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2406DD"/>
                </a:solidFill>
              </a:rPr>
              <a:t>grenspunten van dat lijnstuk.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154167" y="1099662"/>
            <a:ext cx="3738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2406DD"/>
                </a:solidFill>
              </a:rPr>
              <a:t>ligt dat punt even ver van de</a:t>
            </a:r>
          </a:p>
        </p:txBody>
      </p:sp>
      <p:cxnSp>
        <p:nvCxnSpPr>
          <p:cNvPr id="8" name="Rechte verbindingslijn 7"/>
          <p:cNvCxnSpPr/>
          <p:nvPr/>
        </p:nvCxnSpPr>
        <p:spPr>
          <a:xfrm rot="5400000">
            <a:off x="6290105" y="3216878"/>
            <a:ext cx="213806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ep 17"/>
          <p:cNvGrpSpPr/>
          <p:nvPr/>
        </p:nvGrpSpPr>
        <p:grpSpPr>
          <a:xfrm>
            <a:off x="6594402" y="3124194"/>
            <a:ext cx="1619841" cy="426284"/>
            <a:chOff x="6594402" y="3124194"/>
            <a:chExt cx="1619841" cy="426284"/>
          </a:xfrm>
        </p:grpSpPr>
        <p:cxnSp>
          <p:nvCxnSpPr>
            <p:cNvPr id="9" name="Rechte verbindingslijn 8"/>
            <p:cNvCxnSpPr/>
            <p:nvPr/>
          </p:nvCxnSpPr>
          <p:spPr>
            <a:xfrm rot="16200000" flipH="1">
              <a:off x="6507767" y="3463841"/>
              <a:ext cx="173272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/>
            <p:cNvCxnSpPr/>
            <p:nvPr/>
          </p:nvCxnSpPr>
          <p:spPr>
            <a:xfrm rot="16200000" flipH="1">
              <a:off x="8127607" y="3463841"/>
              <a:ext cx="173272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vak 16"/>
            <p:cNvSpPr txBox="1"/>
            <p:nvPr/>
          </p:nvSpPr>
          <p:spPr>
            <a:xfrm>
              <a:off x="7314275" y="3124194"/>
              <a:ext cx="51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endParaRPr lang="nl-BE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ep 24"/>
          <p:cNvGrpSpPr/>
          <p:nvPr/>
        </p:nvGrpSpPr>
        <p:grpSpPr>
          <a:xfrm>
            <a:off x="5838825" y="2520973"/>
            <a:ext cx="1488357" cy="942868"/>
            <a:chOff x="5838825" y="2520973"/>
            <a:chExt cx="1488357" cy="942868"/>
          </a:xfrm>
        </p:grpSpPr>
        <p:cxnSp>
          <p:nvCxnSpPr>
            <p:cNvPr id="12" name="Rechte verbindingslijn 11"/>
            <p:cNvCxnSpPr>
              <a:stCxn id="11" idx="3"/>
            </p:cNvCxnSpPr>
            <p:nvPr/>
          </p:nvCxnSpPr>
          <p:spPr>
            <a:xfrm flipH="1">
              <a:off x="5838825" y="2520973"/>
              <a:ext cx="1488357" cy="94286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Rechte verbindingslijn 19"/>
            <p:cNvCxnSpPr/>
            <p:nvPr/>
          </p:nvCxnSpPr>
          <p:spPr>
            <a:xfrm>
              <a:off x="6538953" y="2896712"/>
              <a:ext cx="88099" cy="16022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Rechte verbindingslijn 21"/>
            <p:cNvCxnSpPr/>
            <p:nvPr/>
          </p:nvCxnSpPr>
          <p:spPr>
            <a:xfrm>
              <a:off x="6594402" y="2859917"/>
              <a:ext cx="88099" cy="16022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6" name="Groep 25"/>
          <p:cNvGrpSpPr/>
          <p:nvPr/>
        </p:nvGrpSpPr>
        <p:grpSpPr>
          <a:xfrm>
            <a:off x="7358343" y="2489812"/>
            <a:ext cx="1444289" cy="974029"/>
            <a:chOff x="7358343" y="2489812"/>
            <a:chExt cx="1444289" cy="974029"/>
          </a:xfrm>
        </p:grpSpPr>
        <p:cxnSp>
          <p:nvCxnSpPr>
            <p:cNvPr id="14" name="Rechte verbindingslijn 13"/>
            <p:cNvCxnSpPr/>
            <p:nvPr/>
          </p:nvCxnSpPr>
          <p:spPr>
            <a:xfrm>
              <a:off x="7358343" y="2489812"/>
              <a:ext cx="1444289" cy="97402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Rechte verbindingslijn 22"/>
            <p:cNvCxnSpPr/>
            <p:nvPr/>
          </p:nvCxnSpPr>
          <p:spPr>
            <a:xfrm flipH="1">
              <a:off x="7960433" y="2834924"/>
              <a:ext cx="88099" cy="16022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Rechte verbindingslijn 23"/>
            <p:cNvCxnSpPr/>
            <p:nvPr/>
          </p:nvCxnSpPr>
          <p:spPr>
            <a:xfrm flipH="1">
              <a:off x="8004482" y="2871293"/>
              <a:ext cx="88099" cy="16022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7" name="Tekstvak 26"/>
          <p:cNvSpPr txBox="1"/>
          <p:nvPr/>
        </p:nvSpPr>
        <p:spPr>
          <a:xfrm>
            <a:off x="1220347" y="2203177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2406DD"/>
                </a:solidFill>
              </a:rPr>
              <a:t>m = ml [AB]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7327182" y="3913557"/>
            <a:ext cx="677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1">
                    <a:lumMod val="75000"/>
                  </a:schemeClr>
                </a:solidFill>
              </a:rPr>
              <a:t>m</a:t>
            </a:r>
            <a:endParaRPr lang="nl-B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7358343" y="2148349"/>
            <a:ext cx="476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endParaRPr lang="nl-B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1220347" y="2662529"/>
            <a:ext cx="94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2406DD"/>
                </a:solidFill>
              </a:rPr>
              <a:t>P </a:t>
            </a:r>
            <a:r>
              <a:rPr lang="nl-NL" sz="2400" dirty="0" smtClean="0">
                <a:solidFill>
                  <a:srgbClr val="2406DD"/>
                </a:solidFill>
                <a:sym typeface="Symbol" panose="05050102010706020507" pitchFamily="18" charset="2"/>
              </a:rPr>
              <a:t> m</a:t>
            </a:r>
            <a:endParaRPr lang="nl-NL" sz="2400" dirty="0" smtClean="0">
              <a:solidFill>
                <a:srgbClr val="2406DD"/>
              </a:solidFill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2164066" y="2684205"/>
            <a:ext cx="2337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chemeClr val="bg1">
                    <a:lumMod val="50000"/>
                  </a:schemeClr>
                </a:solidFill>
              </a:rPr>
              <a:t>(lees: P ligt op m)</a:t>
            </a:r>
          </a:p>
        </p:txBody>
      </p:sp>
      <p:sp>
        <p:nvSpPr>
          <p:cNvPr id="32" name="Tekstvak 31"/>
          <p:cNvSpPr txBox="1"/>
          <p:nvPr/>
        </p:nvSpPr>
        <p:spPr>
          <a:xfrm>
            <a:off x="1220347" y="3251696"/>
            <a:ext cx="1702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2406DD"/>
                </a:solidFill>
              </a:rPr>
              <a:t>|AP| = |BP|</a:t>
            </a:r>
          </a:p>
        </p:txBody>
      </p:sp>
      <p:sp>
        <p:nvSpPr>
          <p:cNvPr id="11" name="Ovaal 10"/>
          <p:cNvSpPr/>
          <p:nvPr/>
        </p:nvSpPr>
        <p:spPr>
          <a:xfrm>
            <a:off x="7314275" y="2445744"/>
            <a:ext cx="88136" cy="8813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Rechthoek 32"/>
          <p:cNvSpPr/>
          <p:nvPr/>
        </p:nvSpPr>
        <p:spPr>
          <a:xfrm>
            <a:off x="0" y="4236110"/>
            <a:ext cx="9144000" cy="262189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4" name="Tekstvak 33"/>
          <p:cNvSpPr txBox="1"/>
          <p:nvPr/>
        </p:nvSpPr>
        <p:spPr>
          <a:xfrm>
            <a:off x="-42479" y="4199741"/>
            <a:ext cx="154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</a:rPr>
              <a:t>BORD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7358343" y="3431681"/>
            <a:ext cx="476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3" name="Afgeronde rechthoek 2"/>
          <p:cNvSpPr/>
          <p:nvPr/>
        </p:nvSpPr>
        <p:spPr>
          <a:xfrm>
            <a:off x="1377108" y="683046"/>
            <a:ext cx="418641" cy="36172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Afgeronde rechthoek 35"/>
          <p:cNvSpPr/>
          <p:nvPr/>
        </p:nvSpPr>
        <p:spPr>
          <a:xfrm>
            <a:off x="107606" y="2295053"/>
            <a:ext cx="1070261" cy="36172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Afgeronde rechthoek 3"/>
          <p:cNvSpPr/>
          <p:nvPr/>
        </p:nvSpPr>
        <p:spPr>
          <a:xfrm>
            <a:off x="2555913" y="1178805"/>
            <a:ext cx="517793" cy="3825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Afgeronde rechthoek 36"/>
          <p:cNvSpPr/>
          <p:nvPr/>
        </p:nvSpPr>
        <p:spPr>
          <a:xfrm>
            <a:off x="122103" y="3302265"/>
            <a:ext cx="517793" cy="3825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7" grpId="0"/>
      <p:bldP spid="28" grpId="0"/>
      <p:bldP spid="29" grpId="0"/>
      <p:bldP spid="30" grpId="0"/>
      <p:bldP spid="32" grpId="0"/>
      <p:bldP spid="11" grpId="0" animBg="1"/>
      <p:bldP spid="33" grpId="0" animBg="1"/>
      <p:bldP spid="35" grpId="0"/>
      <p:bldP spid="3" grpId="0" animBg="1"/>
      <p:bldP spid="36" grpId="0" animBg="1"/>
      <p:bldP spid="4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228" y="2358061"/>
            <a:ext cx="3516146" cy="1924828"/>
          </a:xfrm>
          <a:prstGeom prst="rect">
            <a:avLst/>
          </a:prstGeom>
        </p:spPr>
      </p:pic>
      <p:cxnSp>
        <p:nvCxnSpPr>
          <p:cNvPr id="2" name="Rechte verbindingslijn 1"/>
          <p:cNvCxnSpPr/>
          <p:nvPr/>
        </p:nvCxnSpPr>
        <p:spPr>
          <a:xfrm rot="5400000">
            <a:off x="3338388" y="3292507"/>
            <a:ext cx="213806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ep 2"/>
          <p:cNvGrpSpPr/>
          <p:nvPr/>
        </p:nvGrpSpPr>
        <p:grpSpPr>
          <a:xfrm>
            <a:off x="3642361" y="3213751"/>
            <a:ext cx="1619841" cy="426284"/>
            <a:chOff x="6594402" y="3124194"/>
            <a:chExt cx="1619841" cy="426284"/>
          </a:xfrm>
        </p:grpSpPr>
        <p:cxnSp>
          <p:nvCxnSpPr>
            <p:cNvPr id="4" name="Rechte verbindingslijn 3"/>
            <p:cNvCxnSpPr/>
            <p:nvPr/>
          </p:nvCxnSpPr>
          <p:spPr>
            <a:xfrm rot="16200000" flipH="1">
              <a:off x="6507767" y="3463841"/>
              <a:ext cx="173272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Rechte verbindingslijn 4"/>
            <p:cNvCxnSpPr/>
            <p:nvPr/>
          </p:nvCxnSpPr>
          <p:spPr>
            <a:xfrm rot="16200000" flipH="1">
              <a:off x="8127607" y="3463841"/>
              <a:ext cx="173272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kstvak 5"/>
            <p:cNvSpPr txBox="1"/>
            <p:nvPr/>
          </p:nvSpPr>
          <p:spPr>
            <a:xfrm>
              <a:off x="7314275" y="3124194"/>
              <a:ext cx="51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endParaRPr lang="nl-BE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ep 10"/>
          <p:cNvGrpSpPr/>
          <p:nvPr/>
        </p:nvGrpSpPr>
        <p:grpSpPr>
          <a:xfrm>
            <a:off x="4414014" y="2558116"/>
            <a:ext cx="1444289" cy="974029"/>
            <a:chOff x="7358343" y="2489812"/>
            <a:chExt cx="1444289" cy="974029"/>
          </a:xfrm>
        </p:grpSpPr>
        <p:cxnSp>
          <p:nvCxnSpPr>
            <p:cNvPr id="12" name="Rechte verbindingslijn 11"/>
            <p:cNvCxnSpPr/>
            <p:nvPr/>
          </p:nvCxnSpPr>
          <p:spPr>
            <a:xfrm>
              <a:off x="7358343" y="2489812"/>
              <a:ext cx="1444289" cy="97402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 flipH="1">
              <a:off x="7960433" y="2834924"/>
              <a:ext cx="88099" cy="16022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Rechte verbindingslijn 13"/>
            <p:cNvCxnSpPr/>
            <p:nvPr/>
          </p:nvCxnSpPr>
          <p:spPr>
            <a:xfrm flipH="1">
              <a:off x="8004482" y="2871293"/>
              <a:ext cx="88099" cy="16022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5" name="Tekstvak 14"/>
          <p:cNvSpPr txBox="1"/>
          <p:nvPr/>
        </p:nvSpPr>
        <p:spPr>
          <a:xfrm>
            <a:off x="4382762" y="3913557"/>
            <a:ext cx="677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1">
                    <a:lumMod val="75000"/>
                  </a:schemeClr>
                </a:solidFill>
              </a:rPr>
              <a:t>m</a:t>
            </a:r>
            <a:endParaRPr lang="nl-B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4374126" y="2229494"/>
            <a:ext cx="476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endParaRPr lang="nl-B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4" name="Groep 23"/>
          <p:cNvGrpSpPr/>
          <p:nvPr/>
        </p:nvGrpSpPr>
        <p:grpSpPr>
          <a:xfrm flipH="1">
            <a:off x="2932764" y="2576441"/>
            <a:ext cx="1444289" cy="974029"/>
            <a:chOff x="7358343" y="2489812"/>
            <a:chExt cx="1444289" cy="974029"/>
          </a:xfrm>
        </p:grpSpPr>
        <p:cxnSp>
          <p:nvCxnSpPr>
            <p:cNvPr id="25" name="Rechte verbindingslijn 24"/>
            <p:cNvCxnSpPr/>
            <p:nvPr/>
          </p:nvCxnSpPr>
          <p:spPr>
            <a:xfrm>
              <a:off x="7358343" y="2489812"/>
              <a:ext cx="1444289" cy="97402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Rechte verbindingslijn 25"/>
            <p:cNvCxnSpPr/>
            <p:nvPr/>
          </p:nvCxnSpPr>
          <p:spPr>
            <a:xfrm flipH="1">
              <a:off x="7960433" y="2834924"/>
              <a:ext cx="88099" cy="16022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Rechte verbindingslijn 26"/>
            <p:cNvCxnSpPr/>
            <p:nvPr/>
          </p:nvCxnSpPr>
          <p:spPr>
            <a:xfrm flipH="1">
              <a:off x="8004482" y="2871293"/>
              <a:ext cx="88099" cy="16022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8" name="Titel 1"/>
          <p:cNvSpPr txBox="1">
            <a:spLocks/>
          </p:cNvSpPr>
          <p:nvPr/>
        </p:nvSpPr>
        <p:spPr>
          <a:xfrm>
            <a:off x="110169" y="67316"/>
            <a:ext cx="8923662" cy="56064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het omgekeerd ook waar?</a:t>
            </a:r>
            <a:endParaRPr lang="nl-NL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itel 1"/>
          <p:cNvSpPr txBox="1">
            <a:spLocks/>
          </p:cNvSpPr>
          <p:nvPr/>
        </p:nvSpPr>
        <p:spPr>
          <a:xfrm>
            <a:off x="110169" y="516771"/>
            <a:ext cx="8923662" cy="138224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 andere woorden:</a:t>
            </a:r>
          </a:p>
          <a:p>
            <a:r>
              <a:rPr lang="nl-NL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 een punt even ver van twee punten A en B ligt,</a:t>
            </a:r>
          </a:p>
          <a:p>
            <a:r>
              <a:rPr lang="nl-NL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nl-NL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ligt dat punt op </a:t>
            </a:r>
            <a:r>
              <a:rPr lang="nl-NL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middelloodlijn van [AB</a:t>
            </a:r>
            <a:r>
              <a:rPr lang="nl-NL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].</a:t>
            </a:r>
            <a:endParaRPr lang="nl-NL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itel 1"/>
          <p:cNvSpPr txBox="1">
            <a:spLocks/>
          </p:cNvSpPr>
          <p:nvPr/>
        </p:nvSpPr>
        <p:spPr>
          <a:xfrm>
            <a:off x="110169" y="4652221"/>
            <a:ext cx="8923662" cy="147195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b="1" dirty="0" smtClean="0">
                <a:solidFill>
                  <a:srgbClr val="2406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JA! Dat punt zal op de middelloodlijn liggen! </a:t>
            </a:r>
            <a:endParaRPr lang="nl-NL" sz="2400" b="1" dirty="0">
              <a:solidFill>
                <a:srgbClr val="2406D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al 16"/>
          <p:cNvSpPr/>
          <p:nvPr/>
        </p:nvSpPr>
        <p:spPr>
          <a:xfrm>
            <a:off x="4364146" y="2551746"/>
            <a:ext cx="88136" cy="8813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5325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9" grpId="0"/>
      <p:bldP spid="30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69"/>
            <a:ext cx="9144000" cy="528955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521003" y="691932"/>
            <a:ext cx="4347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2406DD"/>
                </a:solidFill>
              </a:rPr>
              <a:t>ligt dat punt op de middelloodlijn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263833" y="194369"/>
            <a:ext cx="4851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2406DD"/>
                </a:solidFill>
              </a:rPr>
              <a:t>even ver van de grenspunten van een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713635" y="678563"/>
            <a:ext cx="153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2406DD"/>
                </a:solidFill>
              </a:rPr>
              <a:t>lijnstuk ligt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700267" y="1159826"/>
            <a:ext cx="2152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2406DD"/>
                </a:solidFill>
              </a:rPr>
              <a:t>van dat lijnstuk.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050477" y="2670459"/>
            <a:ext cx="6436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2406DD"/>
                </a:solidFill>
              </a:rPr>
              <a:t>Een punt ligt op de middelloodlijn van een lijnstuk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007740" y="4181091"/>
            <a:ext cx="7426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2406DD"/>
                </a:solidFill>
              </a:rPr>
              <a:t>dat punt even ver van de grenspunten van dat lijnstuk ligt.</a:t>
            </a:r>
          </a:p>
        </p:txBody>
      </p:sp>
      <p:sp>
        <p:nvSpPr>
          <p:cNvPr id="9" name="Afgeronde rechthoek 8"/>
          <p:cNvSpPr/>
          <p:nvPr/>
        </p:nvSpPr>
        <p:spPr>
          <a:xfrm>
            <a:off x="3569368" y="3769894"/>
            <a:ext cx="2192421" cy="387684"/>
          </a:xfrm>
          <a:prstGeom prst="roundRect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rije vorm 14"/>
          <p:cNvSpPr/>
          <p:nvPr/>
        </p:nvSpPr>
        <p:spPr>
          <a:xfrm>
            <a:off x="5569025" y="1719023"/>
            <a:ext cx="1575412" cy="2952520"/>
          </a:xfrm>
          <a:custGeom>
            <a:avLst/>
            <a:gdLst>
              <a:gd name="connsiteX0" fmla="*/ 1068636 w 1575412"/>
              <a:gd name="connsiteY0" fmla="*/ 0 h 2820318"/>
              <a:gd name="connsiteX1" fmla="*/ 0 w 1575412"/>
              <a:gd name="connsiteY1" fmla="*/ 1366092 h 2820318"/>
              <a:gd name="connsiteX2" fmla="*/ 1068636 w 1575412"/>
              <a:gd name="connsiteY2" fmla="*/ 2820318 h 2820318"/>
              <a:gd name="connsiteX3" fmla="*/ 1575412 w 1575412"/>
              <a:gd name="connsiteY3" fmla="*/ 1355075 h 2820318"/>
              <a:gd name="connsiteX4" fmla="*/ 1068636 w 1575412"/>
              <a:gd name="connsiteY4" fmla="*/ 0 h 282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12" h="2820318">
                <a:moveTo>
                  <a:pt x="1068636" y="0"/>
                </a:moveTo>
                <a:lnTo>
                  <a:pt x="0" y="1366092"/>
                </a:lnTo>
                <a:lnTo>
                  <a:pt x="1068636" y="2820318"/>
                </a:lnTo>
                <a:lnTo>
                  <a:pt x="1575412" y="1355075"/>
                </a:lnTo>
                <a:lnTo>
                  <a:pt x="1068636" y="0"/>
                </a:lnTo>
                <a:close/>
              </a:path>
            </a:pathLst>
          </a:cu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318" y="4269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Intermezzo: het verschil tussen een</a:t>
            </a:r>
            <a:br>
              <a:rPr lang="nl-NL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nl-NL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eigenschap en een KENMERK ?</a:t>
            </a:r>
            <a:endParaRPr lang="nl-NL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uit 2"/>
          <p:cNvSpPr/>
          <p:nvPr/>
        </p:nvSpPr>
        <p:spPr>
          <a:xfrm>
            <a:off x="1558886" y="1818174"/>
            <a:ext cx="1410159" cy="2688116"/>
          </a:xfrm>
          <a:prstGeom prst="diamond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2263965" y="1344450"/>
            <a:ext cx="0" cy="348133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1019059" y="3162232"/>
            <a:ext cx="2544896" cy="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2263965" y="2792900"/>
            <a:ext cx="46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nl-B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Rechte verbindingslijn 11"/>
          <p:cNvCxnSpPr/>
          <p:nvPr/>
        </p:nvCxnSpPr>
        <p:spPr>
          <a:xfrm>
            <a:off x="6637662" y="1344450"/>
            <a:ext cx="0" cy="348133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5392756" y="3162232"/>
            <a:ext cx="2544896" cy="0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637662" y="2792900"/>
            <a:ext cx="46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nl-B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432412" y="4606818"/>
            <a:ext cx="36631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dirty="0" smtClean="0">
                <a:solidFill>
                  <a:srgbClr val="00B050"/>
                </a:solidFill>
              </a:rPr>
              <a:t>Ruit: Diagonalen staan</a:t>
            </a:r>
          </a:p>
          <a:p>
            <a:r>
              <a:rPr lang="nl-NL" sz="2000" dirty="0" smtClean="0">
                <a:solidFill>
                  <a:srgbClr val="00B050"/>
                </a:solidFill>
              </a:rPr>
              <a:t>altijd loodrecht.</a:t>
            </a:r>
            <a:endParaRPr lang="nl-NL" sz="2000" dirty="0">
              <a:solidFill>
                <a:srgbClr val="00B050"/>
              </a:solidFill>
            </a:endParaRPr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4800599" y="4772463"/>
            <a:ext cx="3671370" cy="807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dirty="0" smtClean="0">
                <a:solidFill>
                  <a:srgbClr val="FF0000"/>
                </a:solidFill>
              </a:rPr>
              <a:t>Is elke vierhoek met loodrechte diagonalen altijd een ruit?</a:t>
            </a:r>
            <a:endParaRPr lang="nl-NL" sz="2000" dirty="0">
              <a:solidFill>
                <a:srgbClr val="FF0000"/>
              </a:solidFill>
            </a:endParaRPr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534318" y="5756828"/>
            <a:ext cx="8229600" cy="748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BESLUIT: “diagonalen van een ruit staan loodrecht”</a:t>
            </a:r>
          </a:p>
          <a:p>
            <a:r>
              <a:rPr lang="nl-NL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nl-NL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een eigenschap, maar geen kenmerk! </a:t>
            </a:r>
            <a:endParaRPr lang="nl-NL" sz="28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7994113" y="5003371"/>
            <a:ext cx="955712" cy="577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 smtClean="0">
                <a:solidFill>
                  <a:srgbClr val="FF0000"/>
                </a:solidFill>
              </a:rPr>
              <a:t>NEE!</a:t>
            </a:r>
            <a:endParaRPr lang="nl-NL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8" grpId="0"/>
      <p:bldP spid="14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19"/>
            <a:ext cx="9215262" cy="6725181"/>
          </a:xfrm>
          <a:prstGeom prst="rect">
            <a:avLst/>
          </a:prstGeom>
        </p:spPr>
      </p:pic>
      <p:pic>
        <p:nvPicPr>
          <p:cNvPr id="6" name="Afbeelding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08" y="5727304"/>
            <a:ext cx="858398" cy="858398"/>
          </a:xfrm>
          <a:prstGeom prst="rect">
            <a:avLst/>
          </a:prstGeom>
        </p:spPr>
      </p:pic>
      <p:sp>
        <p:nvSpPr>
          <p:cNvPr id="7" name="Afgeronde rechthoek 6"/>
          <p:cNvSpPr/>
          <p:nvPr/>
        </p:nvSpPr>
        <p:spPr>
          <a:xfrm>
            <a:off x="4880375" y="982626"/>
            <a:ext cx="3018719" cy="372449"/>
          </a:xfrm>
          <a:prstGeom prst="roundRect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8225678" y="5265639"/>
            <a:ext cx="994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HB.</a:t>
            </a:r>
          </a:p>
          <a:p>
            <a:r>
              <a:rPr lang="nl-BE" b="1" dirty="0" smtClean="0"/>
              <a:t>Blz.</a:t>
            </a:r>
            <a:br>
              <a:rPr lang="nl-BE" b="1" dirty="0" smtClean="0"/>
            </a:br>
            <a:r>
              <a:rPr lang="nl-BE" b="1" dirty="0" smtClean="0"/>
              <a:t>115</a:t>
            </a:r>
            <a:r>
              <a:rPr lang="nl-BE" dirty="0" smtClean="0"/>
              <a:t> </a:t>
            </a:r>
          </a:p>
          <a:p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3814" y="1570273"/>
            <a:ext cx="687705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9860" y="0"/>
            <a:ext cx="8686800" cy="1137780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 moet een rij bomen komen die allemaal</a:t>
            </a:r>
            <a:br>
              <a:rPr lang="nl-NL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nl-NL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 ver van twee bestaande straten </a:t>
            </a:r>
            <a:r>
              <a:rPr lang="nl-NL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staan.</a:t>
            </a:r>
            <a:endParaRPr lang="nl-NL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216" y="1137780"/>
            <a:ext cx="6588087" cy="5429833"/>
          </a:xfrm>
          <a:prstGeom prst="rect">
            <a:avLst/>
          </a:prstGeom>
        </p:spPr>
      </p:pic>
      <p:grpSp>
        <p:nvGrpSpPr>
          <p:cNvPr id="42" name="Groep 41"/>
          <p:cNvGrpSpPr/>
          <p:nvPr/>
        </p:nvGrpSpPr>
        <p:grpSpPr>
          <a:xfrm>
            <a:off x="1410159" y="1383193"/>
            <a:ext cx="5056743" cy="4869456"/>
            <a:chOff x="1410159" y="1383193"/>
            <a:chExt cx="5056743" cy="4869456"/>
          </a:xfrm>
        </p:grpSpPr>
        <p:cxnSp>
          <p:nvCxnSpPr>
            <p:cNvPr id="5" name="Rechte verbindingslijn 4"/>
            <p:cNvCxnSpPr/>
            <p:nvPr/>
          </p:nvCxnSpPr>
          <p:spPr>
            <a:xfrm>
              <a:off x="1410159" y="4137410"/>
              <a:ext cx="4428781" cy="211523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Rechte verbindingslijn 5"/>
            <p:cNvCxnSpPr/>
            <p:nvPr/>
          </p:nvCxnSpPr>
          <p:spPr>
            <a:xfrm flipH="1">
              <a:off x="5838940" y="1383193"/>
              <a:ext cx="627962" cy="486945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4" name="Rechte verbindingslijn 13"/>
          <p:cNvCxnSpPr/>
          <p:nvPr/>
        </p:nvCxnSpPr>
        <p:spPr>
          <a:xfrm>
            <a:off x="3161841" y="1501540"/>
            <a:ext cx="2677099" cy="4757194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Wolk 18"/>
          <p:cNvSpPr/>
          <p:nvPr/>
        </p:nvSpPr>
        <p:spPr>
          <a:xfrm>
            <a:off x="3681183" y="2531327"/>
            <a:ext cx="218788" cy="212536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Wolk 34"/>
          <p:cNvSpPr/>
          <p:nvPr/>
        </p:nvSpPr>
        <p:spPr>
          <a:xfrm>
            <a:off x="4483865" y="3941298"/>
            <a:ext cx="218788" cy="212536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66" name="Groep 65"/>
          <p:cNvGrpSpPr/>
          <p:nvPr/>
        </p:nvGrpSpPr>
        <p:grpSpPr>
          <a:xfrm>
            <a:off x="4576283" y="4980802"/>
            <a:ext cx="1107534" cy="1133157"/>
            <a:chOff x="4576283" y="4980802"/>
            <a:chExt cx="1107534" cy="1133157"/>
          </a:xfrm>
        </p:grpSpPr>
        <p:sp>
          <p:nvSpPr>
            <p:cNvPr id="43" name="Boog 42"/>
            <p:cNvSpPr/>
            <p:nvPr/>
          </p:nvSpPr>
          <p:spPr>
            <a:xfrm rot="15964904">
              <a:off x="4563471" y="4993614"/>
              <a:ext cx="1133157" cy="1107534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46" name="Rechte verbindingslijn 45"/>
            <p:cNvCxnSpPr/>
            <p:nvPr/>
          </p:nvCxnSpPr>
          <p:spPr>
            <a:xfrm>
              <a:off x="4637656" y="5123326"/>
              <a:ext cx="144080" cy="10273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0" name="Groep 69"/>
          <p:cNvGrpSpPr/>
          <p:nvPr/>
        </p:nvGrpSpPr>
        <p:grpSpPr>
          <a:xfrm>
            <a:off x="2732183" y="2611765"/>
            <a:ext cx="1058394" cy="2158539"/>
            <a:chOff x="2732183" y="2611765"/>
            <a:chExt cx="1058394" cy="2158539"/>
          </a:xfrm>
        </p:grpSpPr>
        <p:cxnSp>
          <p:nvCxnSpPr>
            <p:cNvPr id="24" name="Rechte verbindingslijn 23"/>
            <p:cNvCxnSpPr/>
            <p:nvPr/>
          </p:nvCxnSpPr>
          <p:spPr>
            <a:xfrm flipV="1">
              <a:off x="2732183" y="2611765"/>
              <a:ext cx="1058394" cy="2158539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Rechte verbindingslijn 30"/>
            <p:cNvCxnSpPr/>
            <p:nvPr/>
          </p:nvCxnSpPr>
          <p:spPr>
            <a:xfrm>
              <a:off x="3251525" y="3547431"/>
              <a:ext cx="64552" cy="1436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/>
            <p:cNvCxnSpPr/>
            <p:nvPr/>
          </p:nvCxnSpPr>
          <p:spPr>
            <a:xfrm>
              <a:off x="3293956" y="3475629"/>
              <a:ext cx="64552" cy="1436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ep 53"/>
          <p:cNvGrpSpPr/>
          <p:nvPr/>
        </p:nvGrpSpPr>
        <p:grpSpPr>
          <a:xfrm>
            <a:off x="3790577" y="2617849"/>
            <a:ext cx="2478021" cy="353957"/>
            <a:chOff x="3790577" y="2617849"/>
            <a:chExt cx="2478021" cy="353957"/>
          </a:xfrm>
        </p:grpSpPr>
        <p:cxnSp>
          <p:nvCxnSpPr>
            <p:cNvPr id="23" name="Rechte verbindingslijn 22"/>
            <p:cNvCxnSpPr/>
            <p:nvPr/>
          </p:nvCxnSpPr>
          <p:spPr>
            <a:xfrm>
              <a:off x="3790577" y="2617849"/>
              <a:ext cx="2478021" cy="353957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Rechte verbindingslijn 31"/>
            <p:cNvCxnSpPr/>
            <p:nvPr/>
          </p:nvCxnSpPr>
          <p:spPr>
            <a:xfrm flipH="1">
              <a:off x="4949327" y="2706400"/>
              <a:ext cx="64552" cy="1436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/>
            <p:cNvCxnSpPr/>
            <p:nvPr/>
          </p:nvCxnSpPr>
          <p:spPr>
            <a:xfrm flipH="1">
              <a:off x="5001572" y="2719763"/>
              <a:ext cx="64552" cy="1436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ep 71"/>
          <p:cNvGrpSpPr/>
          <p:nvPr/>
        </p:nvGrpSpPr>
        <p:grpSpPr>
          <a:xfrm>
            <a:off x="4005399" y="4091069"/>
            <a:ext cx="606315" cy="1249105"/>
            <a:chOff x="3949683" y="4121420"/>
            <a:chExt cx="606315" cy="1249105"/>
          </a:xfrm>
        </p:grpSpPr>
        <p:cxnSp>
          <p:nvCxnSpPr>
            <p:cNvPr id="55" name="Rechte verbindingslijn 54"/>
            <p:cNvCxnSpPr/>
            <p:nvPr/>
          </p:nvCxnSpPr>
          <p:spPr>
            <a:xfrm flipV="1">
              <a:off x="3949683" y="4121420"/>
              <a:ext cx="606315" cy="124910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71" name="Groep 70"/>
            <p:cNvGrpSpPr/>
            <p:nvPr/>
          </p:nvGrpSpPr>
          <p:grpSpPr>
            <a:xfrm>
              <a:off x="4204450" y="4531888"/>
              <a:ext cx="153236" cy="292032"/>
              <a:chOff x="4204450" y="4531888"/>
              <a:chExt cx="153236" cy="292032"/>
            </a:xfrm>
          </p:grpSpPr>
          <p:cxnSp>
            <p:nvCxnSpPr>
              <p:cNvPr id="58" name="Rechte verbindingslijn 57"/>
              <p:cNvCxnSpPr/>
              <p:nvPr/>
            </p:nvCxnSpPr>
            <p:spPr>
              <a:xfrm>
                <a:off x="4204450" y="4693848"/>
                <a:ext cx="64384" cy="13007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chte verbindingslijn 59"/>
              <p:cNvCxnSpPr/>
              <p:nvPr/>
            </p:nvCxnSpPr>
            <p:spPr>
              <a:xfrm>
                <a:off x="4243038" y="4608398"/>
                <a:ext cx="64384" cy="13007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chte verbindingslijn 60"/>
              <p:cNvCxnSpPr/>
              <p:nvPr/>
            </p:nvCxnSpPr>
            <p:spPr>
              <a:xfrm>
                <a:off x="4293302" y="4531888"/>
                <a:ext cx="64384" cy="13007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ep 72"/>
          <p:cNvGrpSpPr/>
          <p:nvPr/>
        </p:nvGrpSpPr>
        <p:grpSpPr>
          <a:xfrm>
            <a:off x="4605824" y="4070334"/>
            <a:ext cx="1419627" cy="201848"/>
            <a:chOff x="4605824" y="4070334"/>
            <a:chExt cx="1419627" cy="201848"/>
          </a:xfrm>
        </p:grpSpPr>
        <p:cxnSp>
          <p:nvCxnSpPr>
            <p:cNvPr id="40" name="Rechte verbindingslijn 39"/>
            <p:cNvCxnSpPr/>
            <p:nvPr/>
          </p:nvCxnSpPr>
          <p:spPr>
            <a:xfrm>
              <a:off x="4605824" y="4070334"/>
              <a:ext cx="1419627" cy="20184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2" name="Rechte verbindingslijn 61"/>
            <p:cNvCxnSpPr/>
            <p:nvPr/>
          </p:nvCxnSpPr>
          <p:spPr>
            <a:xfrm flipH="1">
              <a:off x="5256576" y="4103356"/>
              <a:ext cx="64384" cy="1300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chte verbindingslijn 62"/>
            <p:cNvCxnSpPr/>
            <p:nvPr/>
          </p:nvCxnSpPr>
          <p:spPr>
            <a:xfrm flipH="1">
              <a:off x="5321213" y="4106759"/>
              <a:ext cx="64384" cy="1300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chte verbindingslijn 63"/>
            <p:cNvCxnSpPr/>
            <p:nvPr/>
          </p:nvCxnSpPr>
          <p:spPr>
            <a:xfrm flipH="1">
              <a:off x="5187540" y="4088115"/>
              <a:ext cx="64384" cy="1300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ep 66"/>
          <p:cNvGrpSpPr/>
          <p:nvPr/>
        </p:nvGrpSpPr>
        <p:grpSpPr>
          <a:xfrm rot="2209766">
            <a:off x="5137274" y="4871207"/>
            <a:ext cx="1107534" cy="1133157"/>
            <a:chOff x="4576283" y="4980802"/>
            <a:chExt cx="1107534" cy="1133157"/>
          </a:xfrm>
        </p:grpSpPr>
        <p:sp>
          <p:nvSpPr>
            <p:cNvPr id="68" name="Boog 67"/>
            <p:cNvSpPr/>
            <p:nvPr/>
          </p:nvSpPr>
          <p:spPr>
            <a:xfrm rot="15964904">
              <a:off x="4563471" y="4993614"/>
              <a:ext cx="1133157" cy="1107534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69" name="Rechte verbindingslijn 68"/>
            <p:cNvCxnSpPr/>
            <p:nvPr/>
          </p:nvCxnSpPr>
          <p:spPr>
            <a:xfrm>
              <a:off x="4637656" y="5123326"/>
              <a:ext cx="144080" cy="10273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5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377</Words>
  <Application>Microsoft Office PowerPoint</Application>
  <PresentationFormat>Diavoorstelling (4:3)</PresentationFormat>
  <Paragraphs>86</Paragraphs>
  <Slides>19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Corbel</vt:lpstr>
      <vt:lpstr>Symbol</vt:lpstr>
      <vt:lpstr>Tahoma</vt:lpstr>
      <vt:lpstr>Wingdings</vt:lpstr>
      <vt:lpstr>Office-thema</vt:lpstr>
      <vt:lpstr>MERKWAARDIGE LIJNEN</vt:lpstr>
      <vt:lpstr>Waar moet je alle spelers op een voetbalveld plaatsen, zodat elke speler even ver van beide penalty-stippen staat?</vt:lpstr>
      <vt:lpstr>PowerPoint-presentatie</vt:lpstr>
      <vt:lpstr>PowerPoint-presentatie</vt:lpstr>
      <vt:lpstr>PowerPoint-presentatie</vt:lpstr>
      <vt:lpstr>PowerPoint-presentatie</vt:lpstr>
      <vt:lpstr>Intermezzo: het verschil tussen een eigenschap en een KENMERK ?</vt:lpstr>
      <vt:lpstr>PowerPoint-presentatie</vt:lpstr>
      <vt:lpstr>Er moet een rij bomen komen die allemaal even ver van twee bestaande straten staan.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MERKWAARDIGE LIJNEN</dc:title>
  <dc:creator>Gerry Seynaeve</dc:creator>
  <cp:lastModifiedBy>Gerry Seynaeve</cp:lastModifiedBy>
  <cp:revision>57</cp:revision>
  <dcterms:created xsi:type="dcterms:W3CDTF">2014-03-03T07:54:21Z</dcterms:created>
  <dcterms:modified xsi:type="dcterms:W3CDTF">2014-03-11T16:45:03Z</dcterms:modified>
</cp:coreProperties>
</file>