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88" r:id="rId3"/>
    <p:sldId id="285" r:id="rId4"/>
    <p:sldId id="286" r:id="rId5"/>
    <p:sldId id="287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9" r:id="rId14"/>
    <p:sldId id="270" r:id="rId15"/>
    <p:sldId id="268" r:id="rId16"/>
    <p:sldId id="272" r:id="rId17"/>
    <p:sldId id="273" r:id="rId18"/>
    <p:sldId id="274" r:id="rId19"/>
    <p:sldId id="266" r:id="rId20"/>
    <p:sldId id="275" r:id="rId21"/>
    <p:sldId id="276" r:id="rId22"/>
    <p:sldId id="277" r:id="rId23"/>
    <p:sldId id="278" r:id="rId24"/>
    <p:sldId id="279" r:id="rId25"/>
    <p:sldId id="280" r:id="rId26"/>
    <p:sldId id="271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28BF-99A1-4954-99A6-59D1570D43C3}" type="datetimeFigureOut">
              <a:rPr lang="nl-BE" smtClean="0"/>
              <a:t>10/02/2015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687-056A-43E0-81B2-58DBCE305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3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28BF-99A1-4954-99A6-59D1570D43C3}" type="datetimeFigureOut">
              <a:rPr lang="nl-BE" smtClean="0"/>
              <a:t>10/02/2015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687-056A-43E0-81B2-58DBCE305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32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28BF-99A1-4954-99A6-59D1570D43C3}" type="datetimeFigureOut">
              <a:rPr lang="nl-BE" smtClean="0"/>
              <a:t>10/02/2015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687-056A-43E0-81B2-58DBCE305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94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28BF-99A1-4954-99A6-59D1570D43C3}" type="datetimeFigureOut">
              <a:rPr lang="nl-BE" smtClean="0"/>
              <a:t>10/02/2015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687-056A-43E0-81B2-58DBCE305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78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28BF-99A1-4954-99A6-59D1570D43C3}" type="datetimeFigureOut">
              <a:rPr lang="nl-BE" smtClean="0"/>
              <a:t>10/02/2015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687-056A-43E0-81B2-58DBCE305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59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28BF-99A1-4954-99A6-59D1570D43C3}" type="datetimeFigureOut">
              <a:rPr lang="nl-BE" smtClean="0"/>
              <a:t>10/02/2015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687-056A-43E0-81B2-58DBCE305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04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28BF-99A1-4954-99A6-59D1570D43C3}" type="datetimeFigureOut">
              <a:rPr lang="nl-BE" smtClean="0"/>
              <a:t>10/02/2015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687-056A-43E0-81B2-58DBCE305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57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28BF-99A1-4954-99A6-59D1570D43C3}" type="datetimeFigureOut">
              <a:rPr lang="nl-BE" smtClean="0"/>
              <a:t>10/02/2015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687-056A-43E0-81B2-58DBCE305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1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28BF-99A1-4954-99A6-59D1570D43C3}" type="datetimeFigureOut">
              <a:rPr lang="nl-BE" smtClean="0"/>
              <a:t>10/02/2015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687-056A-43E0-81B2-58DBCE305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31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28BF-99A1-4954-99A6-59D1570D43C3}" type="datetimeFigureOut">
              <a:rPr lang="nl-BE" smtClean="0"/>
              <a:t>10/02/2015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687-056A-43E0-81B2-58DBCE305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7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28BF-99A1-4954-99A6-59D1570D43C3}" type="datetimeFigureOut">
              <a:rPr lang="nl-BE" smtClean="0"/>
              <a:t>10/02/2015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687-056A-43E0-81B2-58DBCE305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18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C28BF-99A1-4954-99A6-59D1570D43C3}" type="datetimeFigureOut">
              <a:rPr lang="nl-BE" smtClean="0"/>
              <a:t>10/02/2015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5687-056A-43E0-81B2-58DBCE305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769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415162" y="666479"/>
            <a:ext cx="4313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HOOFDSTUK 3</a:t>
            </a:r>
            <a:endParaRPr lang="nl-NL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48245" y="1589809"/>
            <a:ext cx="60475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CONGRUENTIE</a:t>
            </a:r>
            <a:endParaRPr lang="nl-N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766454" y="3994850"/>
            <a:ext cx="18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u="sng" dirty="0" smtClean="0">
                <a:solidFill>
                  <a:srgbClr val="0070C0"/>
                </a:solidFill>
              </a:rPr>
              <a:t>BLADWIJZERS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766453" y="4364182"/>
            <a:ext cx="4696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hlinkClick r:id="rId2" action="ppaction://hlinksldjump"/>
              </a:rPr>
              <a:t>INTRO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hlinkClick r:id="rId3" action="ppaction://hlinksldjump"/>
              </a:rPr>
              <a:t>3.2</a:t>
            </a:r>
            <a:r>
              <a:rPr lang="nl-BE" dirty="0">
                <a:hlinkClick r:id="rId3" action="ppaction://hlinksldjump"/>
              </a:rPr>
              <a:t>. CONGRUENTE </a:t>
            </a:r>
            <a:r>
              <a:rPr lang="nl-BE" dirty="0" smtClean="0">
                <a:hlinkClick r:id="rId3" action="ppaction://hlinksldjump"/>
              </a:rPr>
              <a:t>DRIEHOEKEN</a:t>
            </a: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hlinkClick r:id="rId4" action="ppaction://hlinksldjump"/>
              </a:rPr>
              <a:t>WERKBLAD CONGRUENTIEKENMERKEN</a:t>
            </a: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hlinkClick r:id="rId5" action="ppaction://hlinksldjump"/>
              </a:rPr>
              <a:t>WERKBLAD – SAMENVATTING</a:t>
            </a: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hlinkClick r:id="rId6" action="ppaction://hlinksldjump"/>
              </a:rPr>
              <a:t>OEFENING: WELK CONGRUENTIEKENMERK?</a:t>
            </a: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hlinkClick r:id="rId7" action="ppaction://hlinksldjump"/>
              </a:rPr>
              <a:t>BEWIJS VOEREN</a:t>
            </a: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86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32" y="2118880"/>
            <a:ext cx="72866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13" y="350430"/>
            <a:ext cx="8664307" cy="5156751"/>
          </a:xfrm>
          <a:prstGeom prst="rect">
            <a:avLst/>
          </a:prstGeom>
        </p:spPr>
      </p:pic>
      <p:grpSp>
        <p:nvGrpSpPr>
          <p:cNvPr id="14" name="Groep 13"/>
          <p:cNvGrpSpPr/>
          <p:nvPr/>
        </p:nvGrpSpPr>
        <p:grpSpPr>
          <a:xfrm>
            <a:off x="810491" y="1832564"/>
            <a:ext cx="3138054" cy="2219891"/>
            <a:chOff x="810491" y="1832564"/>
            <a:chExt cx="3138054" cy="2219891"/>
          </a:xfrm>
        </p:grpSpPr>
        <p:cxnSp>
          <p:nvCxnSpPr>
            <p:cNvPr id="5" name="Rechte verbindingslijn 4"/>
            <p:cNvCxnSpPr/>
            <p:nvPr/>
          </p:nvCxnSpPr>
          <p:spPr>
            <a:xfrm flipV="1">
              <a:off x="810491" y="1832564"/>
              <a:ext cx="1076759" cy="221989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 flipH="1" flipV="1">
              <a:off x="1132609" y="2119745"/>
              <a:ext cx="2815936" cy="193271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vak 10"/>
            <p:cNvSpPr txBox="1"/>
            <p:nvPr/>
          </p:nvSpPr>
          <p:spPr>
            <a:xfrm>
              <a:off x="1752168" y="2098963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nl-BE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132609" y="3581097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65°</a:t>
              </a:r>
              <a:endParaRPr lang="nl-BE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857500" y="3581097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nl-BE" sz="2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5°</a:t>
              </a:r>
              <a:endParaRPr lang="nl-BE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kstvak 14"/>
          <p:cNvSpPr txBox="1"/>
          <p:nvPr/>
        </p:nvSpPr>
        <p:spPr>
          <a:xfrm>
            <a:off x="1887250" y="5042449"/>
            <a:ext cx="249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aanliggende hoeken</a:t>
            </a:r>
            <a:endParaRPr lang="nl-BE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056605" y="5042449"/>
            <a:ext cx="249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ingesloten hoek</a:t>
            </a:r>
            <a:endParaRPr lang="nl-BE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4761853" y="1726261"/>
            <a:ext cx="3515372" cy="2326197"/>
            <a:chOff x="4761853" y="1726261"/>
            <a:chExt cx="3515372" cy="2326197"/>
          </a:xfrm>
        </p:grpSpPr>
        <p:cxnSp>
          <p:nvCxnSpPr>
            <p:cNvPr id="18" name="Rechte verbindingslijn 17"/>
            <p:cNvCxnSpPr/>
            <p:nvPr/>
          </p:nvCxnSpPr>
          <p:spPr>
            <a:xfrm flipV="1">
              <a:off x="5133975" y="1981200"/>
              <a:ext cx="533400" cy="207125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 flipH="1" flipV="1">
              <a:off x="5667375" y="1981197"/>
              <a:ext cx="2609850" cy="207125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kstvak 28"/>
            <p:cNvSpPr txBox="1"/>
            <p:nvPr/>
          </p:nvSpPr>
          <p:spPr>
            <a:xfrm>
              <a:off x="5323180" y="3581097"/>
              <a:ext cx="733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75°</a:t>
              </a:r>
              <a:endParaRPr lang="nl-BE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4761853" y="2625938"/>
              <a:ext cx="733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cm</a:t>
              </a:r>
              <a:endParaRPr lang="nl-BE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5913293" y="1726261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5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7" y="744537"/>
            <a:ext cx="8789296" cy="4805363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789709" y="1579418"/>
            <a:ext cx="2130136" cy="2535383"/>
            <a:chOff x="789709" y="1579418"/>
            <a:chExt cx="2130136" cy="2535383"/>
          </a:xfrm>
        </p:grpSpPr>
        <p:cxnSp>
          <p:nvCxnSpPr>
            <p:cNvPr id="4" name="Rechte verbindingslijn 3"/>
            <p:cNvCxnSpPr/>
            <p:nvPr/>
          </p:nvCxnSpPr>
          <p:spPr>
            <a:xfrm flipV="1">
              <a:off x="789709" y="1579418"/>
              <a:ext cx="2130136" cy="253538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/>
            <p:cNvSpPr txBox="1"/>
            <p:nvPr/>
          </p:nvSpPr>
          <p:spPr>
            <a:xfrm>
              <a:off x="1163783" y="3653136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50°</a:t>
              </a:r>
              <a:endParaRPr lang="nl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2701636" y="1629140"/>
            <a:ext cx="1565564" cy="2485661"/>
            <a:chOff x="2701636" y="1629140"/>
            <a:chExt cx="1565564" cy="2485661"/>
          </a:xfrm>
        </p:grpSpPr>
        <p:cxnSp>
          <p:nvCxnSpPr>
            <p:cNvPr id="9" name="Rechte verbindingslijn 8"/>
            <p:cNvCxnSpPr/>
            <p:nvPr/>
          </p:nvCxnSpPr>
          <p:spPr>
            <a:xfrm flipH="1" flipV="1">
              <a:off x="2701636" y="1859973"/>
              <a:ext cx="1298864" cy="22548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2855767" y="1629140"/>
              <a:ext cx="6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223854" y="2432067"/>
              <a:ext cx="104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  <a:endParaRPr lang="nl-BE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4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7" y="744537"/>
            <a:ext cx="8789296" cy="4805363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789709" y="1579418"/>
            <a:ext cx="2130136" cy="2535383"/>
            <a:chOff x="789709" y="1579418"/>
            <a:chExt cx="2130136" cy="2535383"/>
          </a:xfrm>
        </p:grpSpPr>
        <p:cxnSp>
          <p:nvCxnSpPr>
            <p:cNvPr id="4" name="Rechte verbindingslijn 3"/>
            <p:cNvCxnSpPr/>
            <p:nvPr/>
          </p:nvCxnSpPr>
          <p:spPr>
            <a:xfrm flipV="1">
              <a:off x="789709" y="1579418"/>
              <a:ext cx="2130136" cy="253538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/>
            <p:cNvSpPr txBox="1"/>
            <p:nvPr/>
          </p:nvSpPr>
          <p:spPr>
            <a:xfrm>
              <a:off x="1163783" y="3653136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50°</a:t>
              </a:r>
              <a:endParaRPr lang="nl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1038900" y="2919710"/>
            <a:ext cx="2952075" cy="1195091"/>
            <a:chOff x="1038900" y="2919710"/>
            <a:chExt cx="2952075" cy="1195091"/>
          </a:xfrm>
        </p:grpSpPr>
        <p:cxnSp>
          <p:nvCxnSpPr>
            <p:cNvPr id="9" name="Rechte verbindingslijn 8"/>
            <p:cNvCxnSpPr/>
            <p:nvPr/>
          </p:nvCxnSpPr>
          <p:spPr>
            <a:xfrm flipH="1" flipV="1">
              <a:off x="1428750" y="3381375"/>
              <a:ext cx="2562225" cy="7334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kstvak 10"/>
            <p:cNvSpPr txBox="1"/>
            <p:nvPr/>
          </p:nvSpPr>
          <p:spPr>
            <a:xfrm>
              <a:off x="1038900" y="291971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nl-BE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2385869" y="3191471"/>
              <a:ext cx="79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  <a:endParaRPr lang="nl-BE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6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7" y="744537"/>
            <a:ext cx="8789296" cy="4805363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789709" y="1579418"/>
            <a:ext cx="2130136" cy="2535383"/>
            <a:chOff x="789709" y="1579418"/>
            <a:chExt cx="2130136" cy="2535383"/>
          </a:xfrm>
        </p:grpSpPr>
        <p:cxnSp>
          <p:nvCxnSpPr>
            <p:cNvPr id="4" name="Rechte verbindingslijn 3"/>
            <p:cNvCxnSpPr/>
            <p:nvPr/>
          </p:nvCxnSpPr>
          <p:spPr>
            <a:xfrm flipV="1">
              <a:off x="789709" y="1579418"/>
              <a:ext cx="2130136" cy="253538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/>
            <p:cNvSpPr txBox="1"/>
            <p:nvPr/>
          </p:nvSpPr>
          <p:spPr>
            <a:xfrm>
              <a:off x="1163783" y="3653136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50°</a:t>
              </a:r>
              <a:endParaRPr lang="nl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2701636" y="1629140"/>
            <a:ext cx="1565564" cy="2485661"/>
            <a:chOff x="2701636" y="1629140"/>
            <a:chExt cx="1565564" cy="2485661"/>
          </a:xfrm>
        </p:grpSpPr>
        <p:cxnSp>
          <p:nvCxnSpPr>
            <p:cNvPr id="9" name="Rechte verbindingslijn 8"/>
            <p:cNvCxnSpPr/>
            <p:nvPr/>
          </p:nvCxnSpPr>
          <p:spPr>
            <a:xfrm flipH="1" flipV="1">
              <a:off x="2701636" y="1859973"/>
              <a:ext cx="1298864" cy="22548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2855767" y="1629140"/>
              <a:ext cx="6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nl-BE" sz="2400" baseline="-25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nl-BE" sz="2400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223854" y="2432067"/>
              <a:ext cx="104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  <a:endParaRPr lang="nl-BE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1038899" y="2919710"/>
            <a:ext cx="2952076" cy="1195091"/>
            <a:chOff x="1038899" y="2919710"/>
            <a:chExt cx="2952076" cy="1195091"/>
          </a:xfrm>
        </p:grpSpPr>
        <p:cxnSp>
          <p:nvCxnSpPr>
            <p:cNvPr id="14" name="Rechte verbindingslijn 13"/>
            <p:cNvCxnSpPr/>
            <p:nvPr/>
          </p:nvCxnSpPr>
          <p:spPr>
            <a:xfrm flipH="1" flipV="1">
              <a:off x="1428750" y="3381375"/>
              <a:ext cx="2562225" cy="7334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kstvak 14"/>
            <p:cNvSpPr txBox="1"/>
            <p:nvPr/>
          </p:nvSpPr>
          <p:spPr>
            <a:xfrm>
              <a:off x="1038899" y="2919710"/>
              <a:ext cx="522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nl-BE" sz="2400" baseline="-25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nl-BE" sz="2400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385869" y="3191471"/>
              <a:ext cx="79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  <a:endParaRPr lang="nl-BE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2385869" y="508576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NEE!</a:t>
            </a:r>
            <a:endParaRPr lang="nl-B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ep 32"/>
          <p:cNvGrpSpPr/>
          <p:nvPr/>
        </p:nvGrpSpPr>
        <p:grpSpPr>
          <a:xfrm flipH="1">
            <a:off x="5215871" y="1629140"/>
            <a:ext cx="3273501" cy="2441212"/>
            <a:chOff x="5215872" y="1629140"/>
            <a:chExt cx="3212654" cy="2441212"/>
          </a:xfrm>
        </p:grpSpPr>
        <p:cxnSp>
          <p:nvCxnSpPr>
            <p:cNvPr id="8" name="Rechte verbindingslijn 7"/>
            <p:cNvCxnSpPr/>
            <p:nvPr/>
          </p:nvCxnSpPr>
          <p:spPr>
            <a:xfrm flipV="1">
              <a:off x="5255278" y="2324100"/>
              <a:ext cx="1215372" cy="17462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 flipH="1" flipV="1">
              <a:off x="6470650" y="2324100"/>
              <a:ext cx="1957876" cy="17462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vak 27"/>
            <p:cNvSpPr txBox="1"/>
            <p:nvPr/>
          </p:nvSpPr>
          <p:spPr>
            <a:xfrm>
              <a:off x="6305960" y="1629140"/>
              <a:ext cx="450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nl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7202353" y="2616276"/>
              <a:ext cx="967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  <a:endParaRPr lang="nl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5215872" y="2662899"/>
              <a:ext cx="967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4 cm</a:t>
              </a:r>
              <a:endParaRPr lang="nl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Boog 30"/>
          <p:cNvSpPr/>
          <p:nvPr/>
        </p:nvSpPr>
        <p:spPr>
          <a:xfrm rot="397151">
            <a:off x="6344314" y="2235937"/>
            <a:ext cx="1043175" cy="784495"/>
          </a:xfrm>
          <a:prstGeom prst="arc">
            <a:avLst>
              <a:gd name="adj1" fmla="val 16200000"/>
              <a:gd name="adj2" fmla="val 2107935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Boog 31"/>
          <p:cNvSpPr/>
          <p:nvPr/>
        </p:nvSpPr>
        <p:spPr>
          <a:xfrm rot="17066859">
            <a:off x="6907639" y="2320064"/>
            <a:ext cx="1043175" cy="784495"/>
          </a:xfrm>
          <a:prstGeom prst="arc">
            <a:avLst>
              <a:gd name="adj1" fmla="val 16200000"/>
              <a:gd name="adj2" fmla="val 2107935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7" y="658091"/>
            <a:ext cx="8923477" cy="4069773"/>
          </a:xfrm>
          <a:prstGeom prst="rect">
            <a:avLst/>
          </a:prstGeom>
        </p:spPr>
      </p:pic>
      <p:grpSp>
        <p:nvGrpSpPr>
          <p:cNvPr id="17" name="Groep 16"/>
          <p:cNvGrpSpPr/>
          <p:nvPr/>
        </p:nvGrpSpPr>
        <p:grpSpPr>
          <a:xfrm>
            <a:off x="2135332" y="1706753"/>
            <a:ext cx="1714500" cy="945574"/>
            <a:chOff x="1444336" y="2182091"/>
            <a:chExt cx="1714500" cy="945574"/>
          </a:xfrm>
        </p:grpSpPr>
        <p:cxnSp>
          <p:nvCxnSpPr>
            <p:cNvPr id="4" name="Rechte verbindingslijn 3"/>
            <p:cNvCxnSpPr/>
            <p:nvPr/>
          </p:nvCxnSpPr>
          <p:spPr>
            <a:xfrm>
              <a:off x="1444336" y="3127664"/>
              <a:ext cx="17145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/>
            <p:cNvCxnSpPr/>
            <p:nvPr/>
          </p:nvCxnSpPr>
          <p:spPr>
            <a:xfrm flipV="1">
              <a:off x="1444336" y="2182091"/>
              <a:ext cx="405246" cy="94557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 flipH="1" flipV="1">
              <a:off x="1444336" y="2275609"/>
              <a:ext cx="1695499" cy="85205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ep 28"/>
          <p:cNvGrpSpPr/>
          <p:nvPr/>
        </p:nvGrpSpPr>
        <p:grpSpPr>
          <a:xfrm>
            <a:off x="509440" y="2352085"/>
            <a:ext cx="3866183" cy="1679586"/>
            <a:chOff x="332795" y="2507949"/>
            <a:chExt cx="3866183" cy="1679586"/>
          </a:xfrm>
        </p:grpSpPr>
        <p:grpSp>
          <p:nvGrpSpPr>
            <p:cNvPr id="19" name="Groep 18"/>
            <p:cNvGrpSpPr/>
            <p:nvPr/>
          </p:nvGrpSpPr>
          <p:grpSpPr>
            <a:xfrm>
              <a:off x="621285" y="2535382"/>
              <a:ext cx="2882619" cy="1589810"/>
              <a:chOff x="1444336" y="2182091"/>
              <a:chExt cx="1714500" cy="945574"/>
            </a:xfrm>
          </p:grpSpPr>
          <p:cxnSp>
            <p:nvCxnSpPr>
              <p:cNvPr id="20" name="Rechte verbindingslijn 19"/>
              <p:cNvCxnSpPr/>
              <p:nvPr/>
            </p:nvCxnSpPr>
            <p:spPr>
              <a:xfrm>
                <a:off x="1444336" y="3127664"/>
                <a:ext cx="17145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/>
              <p:cNvCxnSpPr/>
              <p:nvPr/>
            </p:nvCxnSpPr>
            <p:spPr>
              <a:xfrm flipV="1">
                <a:off x="1444336" y="2182091"/>
                <a:ext cx="405246" cy="94557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/>
              <p:cNvCxnSpPr/>
              <p:nvPr/>
            </p:nvCxnSpPr>
            <p:spPr>
              <a:xfrm flipH="1" flipV="1">
                <a:off x="1444336" y="2275609"/>
                <a:ext cx="1695499" cy="85205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kstvak 22"/>
            <p:cNvSpPr txBox="1"/>
            <p:nvPr/>
          </p:nvSpPr>
          <p:spPr>
            <a:xfrm>
              <a:off x="768927" y="3755858"/>
              <a:ext cx="727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chemeClr val="accent2">
                      <a:lumMod val="75000"/>
                    </a:schemeClr>
                  </a:solidFill>
                </a:rPr>
                <a:t>70°</a:t>
              </a:r>
              <a:endParaRPr lang="nl-BE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2265218" y="3755858"/>
              <a:ext cx="727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chemeClr val="accent2">
                      <a:lumMod val="75000"/>
                    </a:schemeClr>
                  </a:solidFill>
                </a:rPr>
                <a:t>25°</a:t>
              </a:r>
              <a:endParaRPr lang="nl-BE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1024332" y="3070743"/>
              <a:ext cx="727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chemeClr val="accent2">
                      <a:lumMod val="75000"/>
                    </a:schemeClr>
                  </a:solidFill>
                </a:rPr>
                <a:t>85°</a:t>
              </a:r>
              <a:endParaRPr lang="nl-BE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51712" y="2507949"/>
              <a:ext cx="727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chemeClr val="accent2">
                      <a:lumMod val="75000"/>
                    </a:schemeClr>
                  </a:solidFill>
                </a:rPr>
                <a:t>C</a:t>
              </a:r>
              <a:endParaRPr lang="nl-BE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332795" y="3818203"/>
              <a:ext cx="727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3471614" y="3818203"/>
              <a:ext cx="727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chemeClr val="accent2">
                      <a:lumMod val="75000"/>
                    </a:schemeClr>
                  </a:solidFill>
                </a:rPr>
                <a:t>B</a:t>
              </a:r>
              <a:endParaRPr lang="nl-BE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Groep 49"/>
          <p:cNvGrpSpPr/>
          <p:nvPr/>
        </p:nvGrpSpPr>
        <p:grpSpPr>
          <a:xfrm>
            <a:off x="5288973" y="436418"/>
            <a:ext cx="3221182" cy="2834714"/>
            <a:chOff x="5288973" y="436418"/>
            <a:chExt cx="3221182" cy="2834714"/>
          </a:xfrm>
        </p:grpSpPr>
        <p:cxnSp>
          <p:nvCxnSpPr>
            <p:cNvPr id="31" name="Rechte verbindingslijn 30"/>
            <p:cNvCxnSpPr/>
            <p:nvPr/>
          </p:nvCxnSpPr>
          <p:spPr>
            <a:xfrm flipV="1">
              <a:off x="5288973" y="436418"/>
              <a:ext cx="0" cy="281662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/>
            <p:cNvCxnSpPr/>
            <p:nvPr/>
          </p:nvCxnSpPr>
          <p:spPr>
            <a:xfrm>
              <a:off x="5307974" y="1278082"/>
              <a:ext cx="3202181" cy="190153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kstvak 43"/>
            <p:cNvSpPr txBox="1"/>
            <p:nvPr/>
          </p:nvSpPr>
          <p:spPr>
            <a:xfrm>
              <a:off x="5307974" y="280946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solidFill>
                    <a:srgbClr val="0070C0"/>
                  </a:solidFill>
                </a:rPr>
                <a:t>90°</a:t>
              </a:r>
              <a:endParaRPr lang="nl-BE" sz="2400" dirty="0">
                <a:solidFill>
                  <a:srgbClr val="0070C0"/>
                </a:solidFill>
              </a:endParaRPr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6785598" y="1764634"/>
              <a:ext cx="889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solidFill>
                    <a:schemeClr val="accent2">
                      <a:lumMod val="75000"/>
                    </a:schemeClr>
                  </a:solidFill>
                </a:rPr>
                <a:t>7 cm</a:t>
              </a:r>
              <a:endParaRPr lang="nl-BE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Tekstvak 46"/>
          <p:cNvSpPr txBox="1"/>
          <p:nvPr/>
        </p:nvSpPr>
        <p:spPr>
          <a:xfrm>
            <a:off x="6649505" y="3722724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schuine</a:t>
            </a:r>
            <a:endParaRPr lang="nl-BE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6528422" y="4265830"/>
            <a:ext cx="1777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rechthoeks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132"/>
            <a:ext cx="9144000" cy="4969736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05672" y="3060853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HZH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705881" y="3056388"/>
            <a:ext cx="1285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ZHZ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24891" y="4254295"/>
            <a:ext cx="87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6 cm</a:t>
            </a:r>
            <a:endParaRPr lang="nl-BE" sz="2400" b="1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348845" y="4254295"/>
            <a:ext cx="87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6 cm</a:t>
            </a:r>
            <a:endParaRPr lang="nl-B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65"/>
            <a:ext cx="9144000" cy="510526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22949" y="1834726"/>
            <a:ext cx="154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NEE!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226371" y="3258280"/>
            <a:ext cx="1180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ZZZ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97628" y="4378986"/>
            <a:ext cx="87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6 cm</a:t>
            </a:r>
            <a:endParaRPr lang="nl-BE" sz="2400" b="1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380181" y="4378986"/>
            <a:ext cx="87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6 cm</a:t>
            </a:r>
            <a:endParaRPr lang="nl-B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116"/>
            <a:ext cx="9144000" cy="423576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98258" y="2104890"/>
            <a:ext cx="154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NEE!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308421" y="2686781"/>
            <a:ext cx="1436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RH</a:t>
            </a:r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Symbol" panose="05050102010706020507" pitchFamily="18" charset="2"/>
              </a:rPr>
              <a:t>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431973" y="3885999"/>
            <a:ext cx="87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6 cm</a:t>
            </a:r>
            <a:endParaRPr lang="nl-B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6" y="269993"/>
            <a:ext cx="8575190" cy="563204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846336" y="1780777"/>
            <a:ext cx="682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 een paar zijden van 2 driehoeken even lang zijn en de 2 paar aanliggende hoeken gelijk zijn,   </a:t>
            </a:r>
            <a:endParaRPr lang="nl-BE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065787" y="2088553"/>
            <a:ext cx="682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zijn de driehoeken congruent.</a:t>
            </a:r>
            <a:endParaRPr lang="nl-BE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846336" y="2796439"/>
            <a:ext cx="682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 2 paar zijden van 2 driehoeken even lang zijn en </a:t>
            </a:r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 paar </a:t>
            </a:r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ingesloten hoeken gelijk zijn, </a:t>
            </a:r>
            <a:endParaRPr lang="nl-BE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922912" y="3104129"/>
            <a:ext cx="682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zijn de driehoeken congruent.</a:t>
            </a:r>
            <a:endParaRPr lang="nl-BE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846336" y="3811929"/>
            <a:ext cx="682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 de 3 paar zijden van 2 driehoeken even lang zijn, </a:t>
            </a:r>
            <a:endParaRPr lang="nl-BE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846336" y="4149182"/>
            <a:ext cx="682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zijn de driehoeken congruent.</a:t>
            </a:r>
            <a:endParaRPr lang="nl-BE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846335" y="5409592"/>
            <a:ext cx="682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zijn de driehoeken congruent.</a:t>
            </a:r>
            <a:endParaRPr lang="nl-BE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846336" y="4825554"/>
            <a:ext cx="682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 het paar schuine zijden en één paar rechthoekszijden</a:t>
            </a:r>
            <a:b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BE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2 rechthoekige driehoeken even lang zijn, </a:t>
            </a:r>
            <a:endParaRPr lang="nl-BE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ontview-magazine.be/sites/default/files/news/53808-safety-first-wedstrijd-van-start-via-vtm-app-574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" y="148937"/>
            <a:ext cx="2687902" cy="18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frontview-magazine.be/sites/default/files/news/53808-safety-first-wedstrijd-van-start-via-vtm-app-574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" y="2047009"/>
            <a:ext cx="2687902" cy="18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frontview-magazine.be/sites/default/files/news/53808-safety-first-wedstrijd-van-start-via-vtm-app-574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1" y="4005720"/>
            <a:ext cx="1363499" cy="9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rontview-magazine.be/sites/default/files/news/53808-safety-first-wedstrijd-van-start-via-vtm-app-574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59" y="148936"/>
            <a:ext cx="4909836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frontview-magazine.be/sites/default/files/news/53808-safety-first-wedstrijd-van-start-via-vtm-app-574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9" y="5029200"/>
            <a:ext cx="4312515" cy="17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rontview-magazine.be/sites/default/files/news/53808-safety-first-wedstrijd-van-start-via-vtm-app-574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39" y="3591843"/>
            <a:ext cx="1891432" cy="32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8684" y="238991"/>
            <a:ext cx="63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Congruentiekenmerk HZH: </a:t>
            </a:r>
            <a:br>
              <a:rPr lang="nl-BE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nl-BE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wat als de hoeken niet aanliggend zijn?</a:t>
            </a:r>
            <a:endParaRPr lang="nl-BE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87" y="1202092"/>
            <a:ext cx="3628571" cy="33523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34" y="1202092"/>
            <a:ext cx="3329417" cy="354655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631" y="1394271"/>
            <a:ext cx="995127" cy="35703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908568" y="2678227"/>
            <a:ext cx="61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80°</a:t>
            </a:r>
            <a:endParaRPr lang="nl-BE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164099" y="3613409"/>
            <a:ext cx="61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35°</a:t>
            </a:r>
            <a:endParaRPr lang="nl-BE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216236" y="4748645"/>
            <a:ext cx="324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Som van de hoeken van een driehoek is 180°.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722" y="5878881"/>
            <a:ext cx="3059904" cy="406509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216236" y="5429929"/>
            <a:ext cx="324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Dus: </a:t>
            </a:r>
          </a:p>
        </p:txBody>
      </p:sp>
    </p:spTree>
    <p:extLst>
      <p:ext uri="{BB962C8B-B14F-4D97-AF65-F5344CB8AC3E}">
        <p14:creationId xmlns:p14="http://schemas.microsoft.com/office/powerpoint/2010/main" val="37561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8684" y="238991"/>
            <a:ext cx="7194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BESLUIT: EXTRA CONGRUENTIEKENMERK:</a:t>
            </a:r>
            <a:endParaRPr lang="nl-BE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54157" y="945573"/>
            <a:ext cx="5993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“GEVOLG HZH”</a:t>
            </a:r>
            <a:endParaRPr lang="nl-BE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54157" y="2206153"/>
            <a:ext cx="63656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 1 paar zijden van 2 driehoeken even lang zijn,</a:t>
            </a:r>
            <a:b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paar aanliggende hoeken even groot zijn, </a:t>
            </a:r>
            <a:b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het paar overstaande hoeken even groot zijn, </a:t>
            </a:r>
          </a:p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zijn de driehoeken congruent.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75" y="5837024"/>
            <a:ext cx="37719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/>
          <p:cNvSpPr/>
          <p:nvPr/>
        </p:nvSpPr>
        <p:spPr>
          <a:xfrm>
            <a:off x="952500" y="5457825"/>
            <a:ext cx="7362825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32" y="176212"/>
            <a:ext cx="7734300" cy="51339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52500" y="5385226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B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OPMERKING: congruentiekenmerk “gevolg HZH”: </a:t>
            </a:r>
            <a:br>
              <a:rPr lang="nl-B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B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B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B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 HB. blz. 95 onderaan</a:t>
            </a:r>
            <a:endParaRPr lang="nl-B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06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B050"/>
                </a:solidFill>
              </a:rPr>
              <a:t>OEFENING: WELK CONGRUENTIEKENMERK HERKEN JE?</a:t>
            </a:r>
            <a:endParaRPr lang="nl-BE" sz="2400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466996"/>
            <a:ext cx="6278201" cy="253350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3774041" y="4300835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 </a:t>
            </a:r>
            <a:r>
              <a:rPr lang="nl-NL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nl-NL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35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1149070"/>
            <a:ext cx="5226157" cy="226723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06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B050"/>
                </a:solidFill>
              </a:rPr>
              <a:t>OEFENING: WELK CONGRUENTIEKENMERK HERKEN JE?</a:t>
            </a:r>
            <a:endParaRPr lang="nl-BE" sz="2400" dirty="0">
              <a:solidFill>
                <a:srgbClr val="00B05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" y="3722705"/>
            <a:ext cx="5562600" cy="295275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6019843" y="1913235"/>
            <a:ext cx="1600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 H Z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350901" y="4504035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H 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Symbol" panose="05050102010706020507" pitchFamily="18" charset="2"/>
              </a:rPr>
              <a:t>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4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217052"/>
            <a:ext cx="5503511" cy="2084948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06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B050"/>
                </a:solidFill>
              </a:rPr>
              <a:t>OEFENING: WELK CONGRUENTIEKENMERK HERKEN JE?</a:t>
            </a:r>
            <a:endParaRPr lang="nl-BE" sz="2400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906837"/>
            <a:ext cx="5400675" cy="214312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966943" y="1913235"/>
            <a:ext cx="1705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 Z H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5966943" y="4133502"/>
            <a:ext cx="1705916" cy="1154162"/>
            <a:chOff x="5966943" y="4133502"/>
            <a:chExt cx="1705916" cy="1154162"/>
          </a:xfrm>
        </p:grpSpPr>
        <p:sp>
          <p:nvSpPr>
            <p:cNvPr id="8" name="Rechthoek 7"/>
            <p:cNvSpPr/>
            <p:nvPr/>
          </p:nvSpPr>
          <p:spPr>
            <a:xfrm>
              <a:off x="5966943" y="4364334"/>
              <a:ext cx="170591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H Z H</a:t>
              </a:r>
              <a:endPara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6009159" y="4133502"/>
              <a:ext cx="1663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dirty="0" smtClean="0">
                  <a:solidFill>
                    <a:srgbClr val="0070C0"/>
                  </a:solidFill>
                </a:rPr>
                <a:t>G E V O L G</a:t>
              </a:r>
              <a:endParaRPr lang="nl-BE" sz="2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2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6" y="594015"/>
            <a:ext cx="8786812" cy="366974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059346" y="2148330"/>
            <a:ext cx="2502264" cy="280555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0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33400" y="1358900"/>
            <a:ext cx="8307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>
                <a:solidFill>
                  <a:srgbClr val="0070C0"/>
                </a:solidFill>
              </a:rPr>
              <a:t>BEWIJZEN MET CONGRUENTIEKENMERKEN</a:t>
            </a:r>
            <a:endParaRPr lang="nl-BE" sz="3600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14271" y="2324100"/>
            <a:ext cx="3394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 smtClean="0">
                <a:solidFill>
                  <a:srgbClr val="0070C0"/>
                </a:solidFill>
              </a:rPr>
              <a:t>2 VOORBEELDEN</a:t>
            </a:r>
            <a:endParaRPr lang="nl-B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22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49142" cy="2273300"/>
          </a:xfrm>
          <a:prstGeom prst="rect">
            <a:avLst/>
          </a:prstGeom>
        </p:spPr>
      </p:pic>
      <p:cxnSp>
        <p:nvCxnSpPr>
          <p:cNvPr id="4" name="Rechte verbindingslijn 3"/>
          <p:cNvCxnSpPr/>
          <p:nvPr/>
        </p:nvCxnSpPr>
        <p:spPr>
          <a:xfrm>
            <a:off x="4623955" y="1143000"/>
            <a:ext cx="0" cy="789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8780318" y="394855"/>
            <a:ext cx="0" cy="789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Afgeronde rechthoek 5"/>
          <p:cNvSpPr/>
          <p:nvPr/>
        </p:nvSpPr>
        <p:spPr>
          <a:xfrm>
            <a:off x="1714500" y="1070264"/>
            <a:ext cx="1880755" cy="6234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70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815"/>
            <a:ext cx="9144000" cy="507380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96690" y="3096491"/>
            <a:ext cx="230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Figuren 1, 2 en 3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572000" y="3630892"/>
            <a:ext cx="199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Figuren 1 en 2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71600" y="4773893"/>
            <a:ext cx="31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nl-BE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9485"/>
            <a:ext cx="9019863" cy="410352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291" y="905307"/>
            <a:ext cx="695325" cy="6000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908" y="993197"/>
            <a:ext cx="666750" cy="5905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486" y="2712028"/>
            <a:ext cx="267132" cy="37513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953" y="2714352"/>
            <a:ext cx="207820" cy="36266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9727" y="2674062"/>
            <a:ext cx="228600" cy="4029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056" y="2712028"/>
            <a:ext cx="267132" cy="37513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028700" y="3824323"/>
            <a:ext cx="577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Overeenkomstige hoeken zijn gelijk.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814" y="4744107"/>
            <a:ext cx="8413232" cy="16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3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" y="193959"/>
            <a:ext cx="8925791" cy="379571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78382" y="613061"/>
            <a:ext cx="87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|QR|</a:t>
            </a:r>
            <a:endParaRPr lang="nl-B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920343" y="613061"/>
            <a:ext cx="83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|AB|</a:t>
            </a:r>
            <a:endParaRPr lang="nl-B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923066" y="613061"/>
            <a:ext cx="83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|MJ|</a:t>
            </a:r>
            <a:endParaRPr lang="nl-B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28700" y="1766923"/>
            <a:ext cx="577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Overeenkomstige zijden zijn </a:t>
            </a:r>
            <a:r>
              <a:rPr lang="nl-BE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lang</a:t>
            </a:r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2514597" y="2867925"/>
            <a:ext cx="1246911" cy="791707"/>
            <a:chOff x="2514597" y="2867925"/>
            <a:chExt cx="1246911" cy="791707"/>
          </a:xfrm>
        </p:grpSpPr>
        <p:sp>
          <p:nvSpPr>
            <p:cNvPr id="9" name="Tekstvak 8"/>
            <p:cNvSpPr txBox="1"/>
            <p:nvPr/>
          </p:nvSpPr>
          <p:spPr>
            <a:xfrm>
              <a:off x="2514597" y="2867925"/>
              <a:ext cx="1246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u="sng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mm</a:t>
              </a:r>
              <a:endParaRPr lang="nl-BE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514597" y="3197967"/>
              <a:ext cx="1246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nl-BE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mm</a:t>
              </a:r>
              <a:endParaRPr lang="nl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3493941" y="2967134"/>
            <a:ext cx="124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nl-B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7128161" y="2888706"/>
            <a:ext cx="1246911" cy="791707"/>
            <a:chOff x="2514597" y="2867925"/>
            <a:chExt cx="1246911" cy="791707"/>
          </a:xfrm>
        </p:grpSpPr>
        <p:sp>
          <p:nvSpPr>
            <p:cNvPr id="14" name="Tekstvak 13"/>
            <p:cNvSpPr txBox="1"/>
            <p:nvPr/>
          </p:nvSpPr>
          <p:spPr>
            <a:xfrm>
              <a:off x="2514597" y="2867925"/>
              <a:ext cx="1246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u="sng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44 mm</a:t>
              </a:r>
              <a:endParaRPr lang="nl-BE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2514597" y="3197967"/>
              <a:ext cx="1246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 mm</a:t>
              </a:r>
              <a:endParaRPr lang="nl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8130884" y="2987915"/>
            <a:ext cx="124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nl-B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028700" y="3738094"/>
            <a:ext cx="577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Overeenkomstige zijden zijn </a:t>
            </a:r>
            <a:r>
              <a:rPr lang="nl-BE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evenredig</a:t>
            </a:r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028700" y="4204167"/>
            <a:ext cx="646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de verhouding is een constante. (hier = 2)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714626" y="613061"/>
            <a:ext cx="87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|AB|</a:t>
            </a:r>
            <a:endParaRPr lang="nl-B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" y="4861909"/>
            <a:ext cx="8966126" cy="17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39" y="158972"/>
            <a:ext cx="8721870" cy="672027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69702" y="4000968"/>
            <a:ext cx="43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675136" y="4058848"/>
            <a:ext cx="286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hoekpunten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93" y="4540827"/>
            <a:ext cx="255680" cy="3409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874" y="4540827"/>
            <a:ext cx="259771" cy="33143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664746" y="4552898"/>
            <a:ext cx="286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hoeken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509232" y="5429484"/>
            <a:ext cx="95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[QR]</a:t>
            </a:r>
            <a:endParaRPr lang="nl-B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721024" y="5429484"/>
            <a:ext cx="95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[PR]</a:t>
            </a:r>
            <a:endParaRPr lang="nl-B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239492" y="5468580"/>
            <a:ext cx="286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zijden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146125" y="5930245"/>
            <a:ext cx="95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|PQ|</a:t>
            </a:r>
            <a:endParaRPr lang="nl-B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45" y="3238932"/>
            <a:ext cx="8153400" cy="25622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0" y="341601"/>
            <a:ext cx="6105525" cy="260032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75136" y="4000968"/>
            <a:ext cx="286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aanliggende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791908" y="4528806"/>
            <a:ext cx="286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ingesloten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81515" y="5087913"/>
            <a:ext cx="286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overstaande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4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866900"/>
            <a:ext cx="8905875" cy="3124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7409" y="2546241"/>
            <a:ext cx="286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hoogtelijn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77408" y="3007906"/>
            <a:ext cx="286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middelloodlijn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77407" y="3505677"/>
            <a:ext cx="286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zwaartelijn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77407" y="4017555"/>
            <a:ext cx="339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deellijn (of bissectrice)</a:t>
            </a:r>
            <a:endParaRPr lang="nl-BE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934"/>
            <a:ext cx="8601075" cy="52387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85527" y="4208786"/>
            <a:ext cx="46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|AB| = |PQ|   en  |BC| </a:t>
            </a:r>
            <a:r>
              <a:rPr lang="nl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|QR|</a:t>
            </a:r>
          </a:p>
          <a:p>
            <a:r>
              <a:rPr lang="nl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nl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|AC| </a:t>
            </a:r>
            <a:r>
              <a:rPr lang="nl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nl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|PR|   </a:t>
            </a:r>
            <a:endParaRPr lang="nl-B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527" y="5149994"/>
            <a:ext cx="45624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385</Words>
  <Application>Microsoft Office PowerPoint</Application>
  <PresentationFormat>Diavoorstelling (4:3)</PresentationFormat>
  <Paragraphs>115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Gerry Seynaeve</dc:creator>
  <cp:lastModifiedBy>Gerry Seynaeve</cp:lastModifiedBy>
  <cp:revision>56</cp:revision>
  <dcterms:created xsi:type="dcterms:W3CDTF">2014-02-03T20:35:29Z</dcterms:created>
  <dcterms:modified xsi:type="dcterms:W3CDTF">2015-02-10T19:44:37Z</dcterms:modified>
</cp:coreProperties>
</file>