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4" r:id="rId4"/>
    <p:sldId id="275" r:id="rId5"/>
    <p:sldId id="276" r:id="rId6"/>
    <p:sldId id="277" r:id="rId7"/>
    <p:sldId id="284" r:id="rId8"/>
    <p:sldId id="278" r:id="rId9"/>
    <p:sldId id="279" r:id="rId10"/>
    <p:sldId id="280" r:id="rId11"/>
    <p:sldId id="281" r:id="rId12"/>
    <p:sldId id="282" r:id="rId13"/>
    <p:sldId id="283" r:id="rId14"/>
    <p:sldId id="285" r:id="rId15"/>
    <p:sldId id="286" r:id="rId16"/>
    <p:sldId id="258" r:id="rId1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F229-A255-48A4-8DF4-FC939ED14547}" type="datetimeFigureOut">
              <a:rPr lang="nl-BE" smtClean="0"/>
              <a:t>7/10/2013</a:t>
            </a:fld>
            <a:endParaRPr lang="nl-BE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2C52-D477-4D9F-B6C6-CBA6ACF31B9D}" type="slidenum">
              <a:rPr lang="nl-BE" smtClean="0"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F229-A255-48A4-8DF4-FC939ED14547}" type="datetimeFigureOut">
              <a:rPr lang="nl-BE" smtClean="0"/>
              <a:t>7/10/2013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2C52-D477-4D9F-B6C6-CBA6ACF31B9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F229-A255-48A4-8DF4-FC939ED14547}" type="datetimeFigureOut">
              <a:rPr lang="nl-BE" smtClean="0"/>
              <a:t>7/10/2013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2C52-D477-4D9F-B6C6-CBA6ACF31B9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F229-A255-48A4-8DF4-FC939ED14547}" type="datetimeFigureOut">
              <a:rPr lang="nl-BE" smtClean="0"/>
              <a:t>7/10/2013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2C52-D477-4D9F-B6C6-CBA6ACF31B9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F229-A255-48A4-8DF4-FC939ED14547}" type="datetimeFigureOut">
              <a:rPr lang="nl-BE" smtClean="0"/>
              <a:t>7/10/2013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2C52-D477-4D9F-B6C6-CBA6ACF31B9D}" type="slidenum">
              <a:rPr lang="nl-BE" smtClean="0"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F229-A255-48A4-8DF4-FC939ED14547}" type="datetimeFigureOut">
              <a:rPr lang="nl-BE" smtClean="0"/>
              <a:t>7/10/2013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2C52-D477-4D9F-B6C6-CBA6ACF31B9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F229-A255-48A4-8DF4-FC939ED14547}" type="datetimeFigureOut">
              <a:rPr lang="nl-BE" smtClean="0"/>
              <a:t>7/10/2013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2C52-D477-4D9F-B6C6-CBA6ACF31B9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F229-A255-48A4-8DF4-FC939ED14547}" type="datetimeFigureOut">
              <a:rPr lang="nl-BE" smtClean="0"/>
              <a:t>7/10/2013</a:t>
            </a:fld>
            <a:endParaRPr lang="nl-BE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DA2C52-D477-4D9F-B6C6-CBA6ACF31B9D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F229-A255-48A4-8DF4-FC939ED14547}" type="datetimeFigureOut">
              <a:rPr lang="nl-BE" smtClean="0"/>
              <a:t>7/10/2013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2C52-D477-4D9F-B6C6-CBA6ACF31B9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F229-A255-48A4-8DF4-FC939ED14547}" type="datetimeFigureOut">
              <a:rPr lang="nl-BE" smtClean="0"/>
              <a:t>7/10/2013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7DA2C52-D477-4D9F-B6C6-CBA6ACF31B9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132F229-A255-48A4-8DF4-FC939ED14547}" type="datetimeFigureOut">
              <a:rPr lang="nl-BE" smtClean="0"/>
              <a:t>7/10/2013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A2C52-D477-4D9F-B6C6-CBA6ACF31B9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rije v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32F229-A255-48A4-8DF4-FC939ED14547}" type="datetimeFigureOut">
              <a:rPr lang="nl-BE" smtClean="0"/>
              <a:t>7/10/2013</a:t>
            </a:fld>
            <a:endParaRPr lang="nl-BE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7DA2C52-D477-4D9F-B6C6-CBA6ACF31B9D}" type="slidenum">
              <a:rPr lang="nl-BE" smtClean="0"/>
              <a:t>‹nr.›</a:t>
            </a:fld>
            <a:endParaRPr lang="nl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613097" y="548680"/>
            <a:ext cx="79178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Vraagstukken oplossen</a:t>
            </a:r>
          </a:p>
          <a:p>
            <a:pPr algn="ctr"/>
            <a:r>
              <a:rPr lang="nl-NL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met een vergelijking</a:t>
            </a:r>
            <a:endParaRPr lang="nl-NL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09143" y="2967335"/>
            <a:ext cx="87257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Verbetering oefeningen</a:t>
            </a:r>
          </a:p>
          <a:p>
            <a:pPr algn="ctr"/>
            <a:r>
              <a:rPr lang="nl-NL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Werkboek p. 37 e.v.</a:t>
            </a:r>
            <a:endParaRPr lang="nl-NL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84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71600" y="1700808"/>
            <a:ext cx="38042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/>
              <a:t>K.O.: Pieter is nu </a:t>
            </a:r>
            <a:r>
              <a:rPr lang="nl-B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l-BE" sz="2400" dirty="0" smtClean="0"/>
              <a:t> jaar</a:t>
            </a:r>
            <a:br>
              <a:rPr lang="nl-BE" sz="2400" dirty="0" smtClean="0"/>
            </a:br>
            <a:r>
              <a:rPr lang="nl-BE" sz="2400" dirty="0" smtClean="0"/>
              <a:t>	2 jaar geleden: </a:t>
            </a:r>
            <a:r>
              <a:rPr lang="nl-B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nl-BE" sz="2400" dirty="0" smtClean="0"/>
              <a:t>- 2</a:t>
            </a:r>
            <a:br>
              <a:rPr lang="nl-BE" sz="2400" dirty="0" smtClean="0"/>
            </a:br>
            <a:r>
              <a:rPr lang="nl-BE" sz="2400" dirty="0" smtClean="0"/>
              <a:t>	4 jaar later: </a:t>
            </a:r>
            <a:r>
              <a:rPr lang="nl-B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nl-BE" sz="2400" dirty="0" smtClean="0"/>
              <a:t>+ 4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/>
              <p:cNvSpPr txBox="1"/>
              <p:nvPr/>
            </p:nvSpPr>
            <p:spPr>
              <a:xfrm>
                <a:off x="971600" y="3072940"/>
                <a:ext cx="38021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400" dirty="0" smtClean="0"/>
                  <a:t>O.V.: </a:t>
                </a:r>
                <a14:m>
                  <m:oMath xmlns:m="http://schemas.openxmlformats.org/officeDocument/2006/math">
                    <m:r>
                      <a:rPr lang="nl-BE" sz="2400" b="0" i="0" smtClean="0">
                        <a:latin typeface="Cambria Math"/>
                      </a:rPr>
                      <m:t>5</m:t>
                    </m:r>
                    <m:r>
                      <a:rPr lang="nl-BE" sz="2400" b="0" i="1" smtClean="0">
                        <a:latin typeface="Cambria Math"/>
                        <a:sym typeface="Wingdings"/>
                      </a:rPr>
                      <m:t></m:t>
                    </m:r>
                    <m:d>
                      <m:dPr>
                        <m:ctrlPr>
                          <a:rPr lang="nl-BE" sz="2400" b="0" i="1" smtClean="0">
                            <a:latin typeface="Cambria Math"/>
                            <a:sym typeface="Wingdings"/>
                          </a:rPr>
                        </m:ctrlPr>
                      </m:dPr>
                      <m:e>
                        <m:r>
                          <a:rPr lang="nl-BE" sz="2400" b="0" i="1" smtClean="0">
                            <a:latin typeface="Cambria Math"/>
                            <a:sym typeface="Wingdings"/>
                          </a:rPr>
                          <m:t>𝑥</m:t>
                        </m:r>
                        <m:r>
                          <a:rPr lang="nl-BE" sz="2400" b="0" i="1" smtClean="0">
                            <a:latin typeface="Cambria Math"/>
                            <a:sym typeface="Wingdings"/>
                          </a:rPr>
                          <m:t>−2</m:t>
                        </m:r>
                      </m:e>
                    </m:d>
                    <m:r>
                      <a:rPr lang="nl-BE" sz="2400" b="0" i="1" smtClean="0">
                        <a:latin typeface="Cambria Math"/>
                        <a:sym typeface="Wingdings"/>
                      </a:rPr>
                      <m:t>=3(</m:t>
                    </m:r>
                    <m:r>
                      <a:rPr lang="nl-BE" sz="2400" b="0" i="1" smtClean="0">
                        <a:latin typeface="Cambria Math"/>
                        <a:sym typeface="Wingdings"/>
                      </a:rPr>
                      <m:t>𝑥</m:t>
                    </m:r>
                    <m:r>
                      <a:rPr lang="nl-BE" sz="2400" b="0" i="1" smtClean="0">
                        <a:latin typeface="Cambria Math"/>
                        <a:sym typeface="Wingdings"/>
                      </a:rPr>
                      <m:t>+4)</m:t>
                    </m:r>
                  </m:oMath>
                </a14:m>
                <a:endParaRPr lang="nl-BE" sz="2400" dirty="0"/>
              </a:p>
            </p:txBody>
          </p:sp>
        </mc:Choice>
        <mc:Fallback xmlns="">
          <p:sp>
            <p:nvSpPr>
              <p:cNvPr id="3" name="Tekstvak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072940"/>
                <a:ext cx="3802131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2404" t="-9211" r="-481" b="-3026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kstvak 4"/>
          <p:cNvSpPr txBox="1"/>
          <p:nvPr/>
        </p:nvSpPr>
        <p:spPr>
          <a:xfrm>
            <a:off x="971600" y="4015797"/>
            <a:ext cx="3257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/>
              <a:t>A.: Pieter is nu 11 jaar.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8" y="58856"/>
            <a:ext cx="8940180" cy="68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69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1"/>
              <p:cNvSpPr txBox="1"/>
              <p:nvPr/>
            </p:nvSpPr>
            <p:spPr>
              <a:xfrm>
                <a:off x="971600" y="2276872"/>
                <a:ext cx="4031873" cy="1817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400" dirty="0" smtClean="0"/>
                  <a:t>K.O.: het bedrag (totaal) is </a:t>
                </a:r>
                <a:r>
                  <a:rPr lang="nl-BE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nl-BE" sz="2400" dirty="0" smtClean="0"/>
              </a:p>
              <a:p>
                <a:r>
                  <a:rPr lang="nl-BE" sz="2400" dirty="0"/>
                  <a:t>	</a:t>
                </a:r>
                <a:r>
                  <a:rPr lang="nl-BE" sz="2400" dirty="0" smtClean="0">
                    <a:sym typeface="Wingdings" panose="05000000000000000000" pitchFamily="2" charset="2"/>
                  </a:rPr>
                  <a:t> de eerste: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BE" sz="240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nl-BE" sz="2400" b="0" i="1" smtClean="0">
                            <a:latin typeface="Cambria Math"/>
                            <a:sym typeface="Wingdings" panose="05000000000000000000" pitchFamily="2" charset="2"/>
                          </a:rPr>
                          <m:t>𝑥</m:t>
                        </m:r>
                      </m:num>
                      <m:den>
                        <m:r>
                          <a:rPr lang="nl-BE" sz="2400" b="0" i="1" smtClean="0">
                            <a:latin typeface="Cambria Math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</m:oMath>
                </a14:m>
                <a:endParaRPr lang="nl-BE" sz="2400" dirty="0" smtClean="0">
                  <a:sym typeface="Wingdings" panose="05000000000000000000" pitchFamily="2" charset="2"/>
                </a:endParaRPr>
              </a:p>
              <a:p>
                <a:r>
                  <a:rPr lang="nl-BE" sz="2400" dirty="0" smtClean="0"/>
                  <a:t>	</a:t>
                </a:r>
                <a:r>
                  <a:rPr lang="nl-BE" sz="2400" dirty="0" smtClean="0">
                    <a:sym typeface="Wingdings" panose="05000000000000000000" pitchFamily="2" charset="2"/>
                  </a:rPr>
                  <a:t> de tweede: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BE" sz="2400" i="1">
                            <a:latin typeface="Cambria Math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nl-BE" sz="2400" i="1">
                            <a:latin typeface="Cambria Math"/>
                            <a:sym typeface="Wingdings" panose="05000000000000000000" pitchFamily="2" charset="2"/>
                          </a:rPr>
                          <m:t>𝑥</m:t>
                        </m:r>
                      </m:num>
                      <m:den>
                        <m:r>
                          <a:rPr lang="nl-BE" sz="2400" b="0" i="1" smtClean="0">
                            <a:latin typeface="Cambria Math"/>
                            <a:sym typeface="Wingdings" panose="05000000000000000000" pitchFamily="2" charset="2"/>
                          </a:rPr>
                          <m:t>3</m:t>
                        </m:r>
                      </m:den>
                    </m:f>
                  </m:oMath>
                </a14:m>
                <a:endParaRPr lang="nl-BE" sz="2400" dirty="0" smtClean="0"/>
              </a:p>
              <a:p>
                <a:r>
                  <a:rPr lang="nl-BE" sz="2400" dirty="0"/>
                  <a:t>	</a:t>
                </a:r>
                <a:r>
                  <a:rPr lang="nl-BE" sz="2400" dirty="0" smtClean="0">
                    <a:sym typeface="Wingdings" panose="05000000000000000000" pitchFamily="2" charset="2"/>
                  </a:rPr>
                  <a:t> de derde: 150</a:t>
                </a:r>
                <a:endParaRPr lang="nl-BE" sz="2400" dirty="0" smtClean="0"/>
              </a:p>
            </p:txBody>
          </p:sp>
        </mc:Choice>
        <mc:Fallback xmlns="">
          <p:sp>
            <p:nvSpPr>
              <p:cNvPr id="2" name="Tekstvak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276872"/>
                <a:ext cx="4031873" cy="1817357"/>
              </a:xfrm>
              <a:prstGeom prst="rect">
                <a:avLst/>
              </a:prstGeom>
              <a:blipFill rotWithShape="1">
                <a:blip r:embed="rId2"/>
                <a:stretch>
                  <a:fillRect l="-2266" t="-2685" r="-906" b="-704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/>
              <p:cNvSpPr txBox="1"/>
              <p:nvPr/>
            </p:nvSpPr>
            <p:spPr>
              <a:xfrm>
                <a:off x="971600" y="4459165"/>
                <a:ext cx="3033266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400" dirty="0" smtClean="0"/>
                  <a:t>O.V.: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BE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BE" sz="2400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nl-BE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nl-BE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nl-BE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nl-BE" sz="24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nl-BE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nl-BE" sz="2400" b="0" i="1" smtClean="0">
                        <a:latin typeface="Cambria Math"/>
                      </a:rPr>
                      <m:t>+150=</m:t>
                    </m:r>
                    <m:r>
                      <a:rPr lang="nl-BE" sz="2400" b="0" i="1" smtClean="0">
                        <a:latin typeface="Cambria Math"/>
                      </a:rPr>
                      <m:t>𝑥</m:t>
                    </m:r>
                  </m:oMath>
                </a14:m>
                <a:endParaRPr lang="nl-BE" sz="2400" dirty="0"/>
              </a:p>
            </p:txBody>
          </p:sp>
        </mc:Choice>
        <mc:Fallback xmlns="">
          <p:sp>
            <p:nvSpPr>
              <p:cNvPr id="3" name="Tekstvak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459165"/>
                <a:ext cx="3033266" cy="586443"/>
              </a:xfrm>
              <a:prstGeom prst="rect">
                <a:avLst/>
              </a:prstGeom>
              <a:blipFill rotWithShape="1">
                <a:blip r:embed="rId3"/>
                <a:stretch>
                  <a:fillRect l="-3012" t="-1031" b="-824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kstvak 4"/>
          <p:cNvSpPr txBox="1"/>
          <p:nvPr/>
        </p:nvSpPr>
        <p:spPr>
          <a:xfrm>
            <a:off x="971600" y="5402022"/>
            <a:ext cx="3366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/>
              <a:t>A.: het bedrag is € 900.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686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69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21906" y="1700808"/>
            <a:ext cx="5001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/>
              <a:t>K.O.: de tweede krijgt </a:t>
            </a:r>
            <a:r>
              <a:rPr lang="nl-BE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nl-BE" sz="2400" dirty="0" smtClean="0"/>
              <a:t/>
            </a:r>
            <a:br>
              <a:rPr lang="nl-BE" sz="2400" dirty="0" smtClean="0"/>
            </a:br>
            <a:r>
              <a:rPr lang="nl-BE" sz="2400" dirty="0" smtClean="0"/>
              <a:t>	</a:t>
            </a:r>
            <a:r>
              <a:rPr lang="nl-BE" sz="2400" dirty="0" smtClean="0">
                <a:sym typeface="Wingdings" panose="05000000000000000000" pitchFamily="2" charset="2"/>
              </a:rPr>
              <a:t> de eerste krijgt </a:t>
            </a:r>
            <a:r>
              <a:rPr lang="nl-B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nl-BE" sz="2400" dirty="0" smtClean="0">
                <a:sym typeface="Wingdings" panose="05000000000000000000" pitchFamily="2" charset="2"/>
              </a:rPr>
              <a:t>+120</a:t>
            </a:r>
            <a:br>
              <a:rPr lang="nl-BE" sz="2400" dirty="0" smtClean="0">
                <a:sym typeface="Wingdings" panose="05000000000000000000" pitchFamily="2" charset="2"/>
              </a:rPr>
            </a:br>
            <a:r>
              <a:rPr lang="nl-BE" sz="2400" dirty="0" smtClean="0">
                <a:sym typeface="Wingdings" panose="05000000000000000000" pitchFamily="2" charset="2"/>
              </a:rPr>
              <a:t>	 de derde krijgt  </a:t>
            </a:r>
            <a:r>
              <a:rPr lang="nl-BE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nl-BE" sz="2400" dirty="0" smtClean="0">
                <a:sym typeface="Wingdings" panose="05000000000000000000" pitchFamily="2" charset="2"/>
              </a:rPr>
              <a:t>+ </a:t>
            </a:r>
            <a:r>
              <a:rPr lang="nl-B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nl-BE" sz="2400" dirty="0" smtClean="0">
                <a:sym typeface="Wingdings" panose="05000000000000000000" pitchFamily="2" charset="2"/>
              </a:rPr>
              <a:t>+120</a:t>
            </a:r>
            <a:endParaRPr lang="nl-BE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/>
              <p:cNvSpPr txBox="1"/>
              <p:nvPr/>
            </p:nvSpPr>
            <p:spPr>
              <a:xfrm>
                <a:off x="921906" y="3366386"/>
                <a:ext cx="60720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400" dirty="0" smtClean="0"/>
                  <a:t>O.V.: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/>
                      </a:rPr>
                      <m:t>𝑥</m:t>
                    </m:r>
                    <m:r>
                      <a:rPr lang="nl-BE" sz="2400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nl-BE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BE" sz="2400" b="0" i="1" smtClean="0">
                            <a:latin typeface="Cambria Math"/>
                          </a:rPr>
                          <m:t>𝑥</m:t>
                        </m:r>
                        <m:r>
                          <a:rPr lang="nl-BE" sz="2400" b="0" i="1" smtClean="0">
                            <a:latin typeface="Cambria Math"/>
                          </a:rPr>
                          <m:t>+120</m:t>
                        </m:r>
                      </m:e>
                    </m:d>
                    <m:r>
                      <a:rPr lang="nl-BE" sz="2400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nl-BE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BE" sz="2400" b="0" i="1" smtClean="0">
                            <a:latin typeface="Cambria Math"/>
                          </a:rPr>
                          <m:t>𝑥</m:t>
                        </m:r>
                        <m:r>
                          <a:rPr lang="nl-BE" sz="2400" b="0" i="1" smtClean="0">
                            <a:latin typeface="Cambria Math"/>
                          </a:rPr>
                          <m:t>+</m:t>
                        </m:r>
                        <m:r>
                          <a:rPr lang="nl-BE" sz="2400" b="0" i="1" smtClean="0">
                            <a:latin typeface="Cambria Math"/>
                          </a:rPr>
                          <m:t>𝑥</m:t>
                        </m:r>
                        <m:r>
                          <a:rPr lang="nl-BE" sz="2400" b="0" i="1" smtClean="0">
                            <a:latin typeface="Cambria Math"/>
                          </a:rPr>
                          <m:t>+120</m:t>
                        </m:r>
                      </m:e>
                    </m:d>
                    <m:r>
                      <a:rPr lang="nl-BE" sz="2400" b="0" i="1" smtClean="0">
                        <a:latin typeface="Cambria Math"/>
                      </a:rPr>
                      <m:t>=2250</m:t>
                    </m:r>
                  </m:oMath>
                </a14:m>
                <a:endParaRPr lang="nl-BE" sz="2400" dirty="0"/>
              </a:p>
            </p:txBody>
          </p:sp>
        </mc:Choice>
        <mc:Fallback xmlns="">
          <p:sp>
            <p:nvSpPr>
              <p:cNvPr id="3" name="Tekstvak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906" y="3366386"/>
                <a:ext cx="6072047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506" t="-9211" b="-3026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kstvak 4"/>
          <p:cNvSpPr txBox="1"/>
          <p:nvPr/>
        </p:nvSpPr>
        <p:spPr>
          <a:xfrm>
            <a:off x="921906" y="4309243"/>
            <a:ext cx="6219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/>
              <a:t>A.: eerste krijgt € 622,50 ; </a:t>
            </a:r>
            <a:br>
              <a:rPr lang="nl-BE" sz="2400" dirty="0" smtClean="0"/>
            </a:br>
            <a:r>
              <a:rPr lang="nl-BE" sz="2400" dirty="0" smtClean="0"/>
              <a:t>     de tweede € 502,50  en de derde € 1125.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29"/>
            <a:ext cx="9036496" cy="114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69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71600" y="2276872"/>
            <a:ext cx="5379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/>
              <a:t>K.O.: </a:t>
            </a:r>
            <a:r>
              <a:rPr lang="nl-BE" sz="2400" dirty="0" smtClean="0">
                <a:solidFill>
                  <a:srgbClr val="FFFF00"/>
                </a:solidFill>
              </a:rPr>
              <a:t>Evert heeft </a:t>
            </a:r>
            <a:r>
              <a:rPr lang="nl-BE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l-BE" sz="2400" dirty="0" smtClean="0">
                <a:solidFill>
                  <a:srgbClr val="FFFF00"/>
                </a:solidFill>
              </a:rPr>
              <a:t>  </a:t>
            </a:r>
            <a:r>
              <a:rPr lang="nl-BE" sz="2400" dirty="0" smtClean="0">
                <a:sym typeface="Wingdings" panose="05000000000000000000" pitchFamily="2" charset="2"/>
              </a:rPr>
              <a:t>  </a:t>
            </a:r>
            <a:r>
              <a:rPr lang="nl-BE" sz="2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Jonas heeft 2</a:t>
            </a:r>
            <a:r>
              <a:rPr lang="nl-BE" sz="24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l-BE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l-BE" sz="2400" dirty="0" smtClean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kstvak 2"/>
              <p:cNvSpPr txBox="1"/>
              <p:nvPr/>
            </p:nvSpPr>
            <p:spPr>
              <a:xfrm>
                <a:off x="971600" y="3062207"/>
                <a:ext cx="43711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400" dirty="0" smtClean="0"/>
                  <a:t>O.V.: </a:t>
                </a:r>
                <a14:m>
                  <m:oMath xmlns:m="http://schemas.openxmlformats.org/officeDocument/2006/math">
                    <m:r>
                      <a:rPr lang="nl-BE" sz="2400" b="0" i="0" smtClean="0">
                        <a:latin typeface="Cambria Math"/>
                      </a:rPr>
                      <m:t>5</m:t>
                    </m:r>
                    <m:r>
                      <a:rPr lang="nl-BE" sz="2400" i="1">
                        <a:latin typeface="Cambria Math"/>
                      </a:rPr>
                      <m:t>∙</m:t>
                    </m:r>
                    <m:r>
                      <a:rPr lang="nl-BE" sz="2400" b="0" i="1" smtClean="0">
                        <a:latin typeface="Cambria Math"/>
                        <a:sym typeface="Wingdings"/>
                      </a:rPr>
                      <m:t>(</m:t>
                    </m:r>
                    <m:r>
                      <a:rPr lang="nl-BE" sz="2400" b="0" i="1" smtClean="0">
                        <a:latin typeface="Cambria Math"/>
                      </a:rPr>
                      <m:t>𝑥</m:t>
                    </m:r>
                    <m:r>
                      <a:rPr lang="nl-BE" sz="2400" b="0" i="1" smtClean="0">
                        <a:latin typeface="Cambria Math"/>
                      </a:rPr>
                      <m:t>−1,20)=2</m:t>
                    </m:r>
                    <m:r>
                      <a:rPr lang="nl-BE" sz="2400" b="0" i="1" smtClean="0">
                        <a:latin typeface="Cambria Math"/>
                      </a:rPr>
                      <m:t>𝑥</m:t>
                    </m:r>
                    <m:r>
                      <a:rPr lang="nl-BE" sz="2400" b="0" i="1" smtClean="0">
                        <a:latin typeface="Cambria Math"/>
                      </a:rPr>
                      <m:t>−1,20</m:t>
                    </m:r>
                  </m:oMath>
                </a14:m>
                <a:endParaRPr lang="nl-BE" sz="2400" dirty="0"/>
              </a:p>
            </p:txBody>
          </p:sp>
        </mc:Choice>
        <mc:Fallback>
          <p:sp>
            <p:nvSpPr>
              <p:cNvPr id="3" name="Tekstvak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062207"/>
                <a:ext cx="4371197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2092" t="-9211" b="-3026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kstvak 4"/>
          <p:cNvSpPr txBox="1"/>
          <p:nvPr/>
        </p:nvSpPr>
        <p:spPr>
          <a:xfrm>
            <a:off x="971600" y="4653136"/>
            <a:ext cx="6034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/>
              <a:t>A.: Evert heeft €1,60 en Jonas heeft €3,20.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3" y="116632"/>
            <a:ext cx="9036496" cy="14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971600" y="3528875"/>
            <a:ext cx="4009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/>
              <a:t> </a:t>
            </a:r>
            <a:r>
              <a:rPr lang="nl-BE" sz="2400" dirty="0" smtClean="0"/>
              <a:t>              </a:t>
            </a:r>
            <a:r>
              <a:rPr lang="nl-BE" sz="2000" dirty="0" smtClean="0">
                <a:solidFill>
                  <a:srgbClr val="FFFF00"/>
                </a:solidFill>
              </a:rPr>
              <a:t>EVERT</a:t>
            </a:r>
            <a:r>
              <a:rPr lang="nl-BE" sz="2000" dirty="0" smtClean="0"/>
              <a:t>            </a:t>
            </a:r>
            <a:r>
              <a:rPr lang="nl-BE" sz="2000" dirty="0" smtClean="0">
                <a:solidFill>
                  <a:srgbClr val="00B050"/>
                </a:solidFill>
              </a:rPr>
              <a:t>JONAS</a:t>
            </a:r>
            <a:endParaRPr lang="nl-BE" sz="2000" dirty="0">
              <a:solidFill>
                <a:srgbClr val="00B050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115616" y="980728"/>
            <a:ext cx="2952328" cy="288032"/>
          </a:xfrm>
          <a:prstGeom prst="rect">
            <a:avLst/>
          </a:prstGeom>
          <a:solidFill>
            <a:srgbClr val="FFFF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269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71600" y="1860508"/>
            <a:ext cx="6372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/>
              <a:t>K.O.: er waren </a:t>
            </a:r>
            <a:r>
              <a:rPr lang="nl-B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l-BE" sz="2400" dirty="0" smtClean="0"/>
              <a:t> leerlingen </a:t>
            </a:r>
            <a:r>
              <a:rPr lang="nl-BE" sz="2400" dirty="0" smtClean="0">
                <a:sym typeface="Wingdings" panose="05000000000000000000" pitchFamily="2" charset="2"/>
              </a:rPr>
              <a:t> 536 -</a:t>
            </a:r>
            <a:r>
              <a:rPr lang="nl-BE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nl-BE" sz="2400" dirty="0" smtClean="0">
                <a:sym typeface="Wingdings" panose="05000000000000000000" pitchFamily="2" charset="2"/>
              </a:rPr>
              <a:t> leraars</a:t>
            </a:r>
            <a:endParaRPr lang="nl-BE" sz="24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kstvak 2"/>
              <p:cNvSpPr txBox="1"/>
              <p:nvPr/>
            </p:nvSpPr>
            <p:spPr>
              <a:xfrm>
                <a:off x="971600" y="2645843"/>
                <a:ext cx="51743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400" dirty="0" smtClean="0"/>
                  <a:t>O.V.: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/>
                      </a:rPr>
                      <m:t>1,50</m:t>
                    </m:r>
                    <m:r>
                      <a:rPr lang="nl-BE" sz="2400" b="0" i="1" smtClean="0">
                        <a:latin typeface="Cambria Math"/>
                      </a:rPr>
                      <m:t>𝑥</m:t>
                    </m:r>
                    <m:r>
                      <a:rPr lang="nl-BE" sz="2400" b="0" i="1" smtClean="0">
                        <a:latin typeface="Cambria Math"/>
                      </a:rPr>
                      <m:t> + 2,50∙</m:t>
                    </m:r>
                    <m:d>
                      <m:dPr>
                        <m:ctrlPr>
                          <a:rPr lang="nl-BE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BE" sz="2400" b="0" i="1" smtClean="0">
                            <a:latin typeface="Cambria Math"/>
                          </a:rPr>
                          <m:t>536−</m:t>
                        </m:r>
                        <m:r>
                          <a:rPr lang="nl-BE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nl-BE" sz="2400" b="0" i="1" smtClean="0">
                        <a:latin typeface="Cambria Math"/>
                      </a:rPr>
                      <m:t>=865</m:t>
                    </m:r>
                  </m:oMath>
                </a14:m>
                <a:endParaRPr lang="nl-BE" sz="2400" dirty="0"/>
              </a:p>
            </p:txBody>
          </p:sp>
        </mc:Choice>
        <mc:Fallback>
          <p:sp>
            <p:nvSpPr>
              <p:cNvPr id="3" name="Tekstvak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645843"/>
                <a:ext cx="5174302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767" t="-9211" b="-3026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kstvak 4"/>
          <p:cNvSpPr txBox="1"/>
          <p:nvPr/>
        </p:nvSpPr>
        <p:spPr>
          <a:xfrm>
            <a:off x="971600" y="3588700"/>
            <a:ext cx="7083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/>
              <a:t>A.: 475 leerlingen en 61 leraars kochten de krant.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99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4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10346" y="1628800"/>
            <a:ext cx="780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/>
              <a:t>K.O.: </a:t>
            </a:r>
            <a:r>
              <a:rPr lang="nl-B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l-BE" sz="2400" dirty="0" smtClean="0"/>
              <a:t> stukken van €0,20  </a:t>
            </a:r>
            <a:r>
              <a:rPr lang="nl-BE" sz="2400" dirty="0" smtClean="0">
                <a:sym typeface="Wingdings" panose="05000000000000000000" pitchFamily="2" charset="2"/>
              </a:rPr>
              <a:t> 98 -</a:t>
            </a:r>
            <a:r>
              <a:rPr lang="nl-BE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nl-BE" sz="2400" dirty="0" smtClean="0"/>
              <a:t>stukken van €0,50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kstvak 2"/>
              <p:cNvSpPr txBox="1"/>
              <p:nvPr/>
            </p:nvSpPr>
            <p:spPr>
              <a:xfrm>
                <a:off x="810346" y="2414135"/>
                <a:ext cx="53143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400" dirty="0" smtClean="0"/>
                  <a:t>O.V.: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/>
                      </a:rPr>
                      <m:t>0,20</m:t>
                    </m:r>
                    <m:r>
                      <a:rPr lang="nl-BE" sz="2400" b="0" i="1" smtClean="0">
                        <a:latin typeface="Cambria Math"/>
                      </a:rPr>
                      <m:t>𝑥</m:t>
                    </m:r>
                    <m:r>
                      <a:rPr lang="nl-BE" sz="2400" b="0" i="1" smtClean="0">
                        <a:latin typeface="Cambria Math"/>
                      </a:rPr>
                      <m:t> +  0,50∙</m:t>
                    </m:r>
                    <m:d>
                      <m:dPr>
                        <m:ctrlPr>
                          <a:rPr lang="nl-BE" sz="2400" b="0" i="1" smtClean="0">
                            <a:latin typeface="Cambria Math"/>
                            <a:sym typeface="Wingdings"/>
                          </a:rPr>
                        </m:ctrlPr>
                      </m:dPr>
                      <m:e>
                        <m:r>
                          <a:rPr lang="nl-BE" sz="2400" b="0" i="1" smtClean="0">
                            <a:latin typeface="Cambria Math"/>
                            <a:sym typeface="Wingdings"/>
                          </a:rPr>
                          <m:t>98−</m:t>
                        </m:r>
                        <m:r>
                          <a:rPr lang="nl-BE" sz="2400" b="0" i="1" smtClean="0">
                            <a:latin typeface="Cambria Math"/>
                            <a:sym typeface="Wingdings"/>
                          </a:rPr>
                          <m:t>𝑥</m:t>
                        </m:r>
                      </m:e>
                    </m:d>
                    <m:r>
                      <a:rPr lang="nl-BE" sz="2400" b="0" i="1" smtClean="0">
                        <a:latin typeface="Cambria Math"/>
                        <a:sym typeface="Wingdings"/>
                      </a:rPr>
                      <m:t>=30,40</m:t>
                    </m:r>
                  </m:oMath>
                </a14:m>
                <a:endParaRPr lang="nl-BE" sz="2400" dirty="0"/>
              </a:p>
            </p:txBody>
          </p:sp>
        </mc:Choice>
        <mc:Fallback>
          <p:sp>
            <p:nvSpPr>
              <p:cNvPr id="3" name="Tekstvak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46" y="2414135"/>
                <a:ext cx="5314340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835" t="-9211" b="-3026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kstvak 4"/>
          <p:cNvSpPr txBox="1"/>
          <p:nvPr/>
        </p:nvSpPr>
        <p:spPr>
          <a:xfrm>
            <a:off x="810346" y="3356992"/>
            <a:ext cx="8037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/>
              <a:t>A.: Er zijn 62 </a:t>
            </a:r>
            <a:r>
              <a:rPr lang="nl-BE" sz="2400" dirty="0"/>
              <a:t>stukken </a:t>
            </a:r>
            <a:r>
              <a:rPr lang="nl-BE" sz="2400" dirty="0" smtClean="0"/>
              <a:t>van €</a:t>
            </a:r>
            <a:r>
              <a:rPr lang="nl-BE" sz="2400" dirty="0"/>
              <a:t>0,20 </a:t>
            </a:r>
            <a:r>
              <a:rPr lang="nl-BE" sz="2400" dirty="0" smtClean="0"/>
              <a:t>en 36 stukken </a:t>
            </a:r>
            <a:r>
              <a:rPr lang="nl-BE" sz="2400" dirty="0"/>
              <a:t>van €</a:t>
            </a:r>
            <a:r>
              <a:rPr lang="nl-BE" sz="2400" dirty="0" smtClean="0"/>
              <a:t>0,50.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" y="61236"/>
            <a:ext cx="8951236" cy="95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4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ijn film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8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" y="116632"/>
            <a:ext cx="9036496" cy="127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971600" y="2276872"/>
            <a:ext cx="2696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/>
              <a:t>K.O.: het getal is </a:t>
            </a:r>
            <a:r>
              <a:rPr lang="nl-BE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/>
              <p:cNvSpPr txBox="1"/>
              <p:nvPr/>
            </p:nvSpPr>
            <p:spPr>
              <a:xfrm>
                <a:off x="971600" y="3062207"/>
                <a:ext cx="2860463" cy="5868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400" dirty="0" smtClean="0"/>
                  <a:t>O.V.: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BE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BE" sz="2400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nl-BE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nl-BE" sz="2400" b="0" i="1" smtClean="0">
                        <a:latin typeface="Cambria Math"/>
                      </a:rPr>
                      <m:t>−10=</m:t>
                    </m:r>
                    <m:f>
                      <m:fPr>
                        <m:ctrlPr>
                          <a:rPr lang="nl-BE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BE" sz="2400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nl-BE" sz="24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nl-BE" sz="2400" b="0" i="1" smtClean="0">
                        <a:latin typeface="Cambria Math"/>
                      </a:rPr>
                      <m:t>+8</m:t>
                    </m:r>
                  </m:oMath>
                </a14:m>
                <a:endParaRPr lang="nl-BE" sz="2400" dirty="0"/>
              </a:p>
            </p:txBody>
          </p:sp>
        </mc:Choice>
        <mc:Fallback xmlns="">
          <p:sp>
            <p:nvSpPr>
              <p:cNvPr id="3" name="Tekstvak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062207"/>
                <a:ext cx="2860463" cy="586892"/>
              </a:xfrm>
              <a:prstGeom prst="rect">
                <a:avLst/>
              </a:prstGeom>
              <a:blipFill rotWithShape="1">
                <a:blip r:embed="rId3"/>
                <a:stretch>
                  <a:fillRect l="-3191" t="-1031" b="-824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kstvak 4"/>
          <p:cNvSpPr txBox="1"/>
          <p:nvPr/>
        </p:nvSpPr>
        <p:spPr>
          <a:xfrm>
            <a:off x="971600" y="400506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/>
              <a:t>A.: het getal is 60.</a:t>
            </a:r>
          </a:p>
        </p:txBody>
      </p:sp>
    </p:spTree>
    <p:extLst>
      <p:ext uri="{BB962C8B-B14F-4D97-AF65-F5344CB8AC3E}">
        <p14:creationId xmlns:p14="http://schemas.microsoft.com/office/powerpoint/2010/main" val="127138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71600" y="2276872"/>
            <a:ext cx="5110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/>
              <a:t>K.O.: de getallen zijn </a:t>
            </a:r>
            <a:r>
              <a:rPr lang="nl-BE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l-BE" sz="2400" dirty="0" smtClean="0"/>
              <a:t>, </a:t>
            </a:r>
            <a:r>
              <a:rPr lang="nl-B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nl-BE" sz="2400" dirty="0" smtClean="0"/>
              <a:t>+1 en </a:t>
            </a:r>
            <a:r>
              <a:rPr lang="nl-B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nl-BE" sz="2400" dirty="0" smtClean="0"/>
              <a:t>+2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/>
              <p:cNvSpPr txBox="1"/>
              <p:nvPr/>
            </p:nvSpPr>
            <p:spPr>
              <a:xfrm>
                <a:off x="971600" y="3062207"/>
                <a:ext cx="51548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400" dirty="0" smtClean="0"/>
                  <a:t>O.V.: </a:t>
                </a:r>
                <a14:m>
                  <m:oMath xmlns:m="http://schemas.openxmlformats.org/officeDocument/2006/math">
                    <m:r>
                      <a:rPr lang="nl-BE" sz="2400" i="1" smtClean="0">
                        <a:latin typeface="Cambria Math"/>
                      </a:rPr>
                      <m:t>𝑥</m:t>
                    </m:r>
                    <m:r>
                      <a:rPr lang="nl-BE" sz="2400" b="0" i="1" smtClean="0">
                        <a:latin typeface="Cambria Math"/>
                      </a:rPr>
                      <m:t> +  </m:t>
                    </m:r>
                    <m:d>
                      <m:dPr>
                        <m:ctrlPr>
                          <a:rPr lang="nl-BE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BE" sz="2400" b="0" i="1" smtClean="0">
                            <a:latin typeface="Cambria Math"/>
                          </a:rPr>
                          <m:t>𝑥</m:t>
                        </m:r>
                        <m:r>
                          <a:rPr lang="nl-BE" sz="2400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nl-BE" sz="2400" b="0" i="1" smtClean="0">
                        <a:latin typeface="Cambria Math"/>
                      </a:rPr>
                      <m:t>+  </m:t>
                    </m:r>
                    <m:d>
                      <m:dPr>
                        <m:ctrlPr>
                          <a:rPr lang="nl-BE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BE" sz="2400" b="0" i="1" smtClean="0">
                            <a:latin typeface="Cambria Math"/>
                          </a:rPr>
                          <m:t>𝑥</m:t>
                        </m:r>
                        <m:r>
                          <a:rPr lang="nl-BE" sz="2400" b="0" i="1" smtClean="0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nl-BE" sz="2400" b="0" i="1" smtClean="0">
                        <a:latin typeface="Cambria Math"/>
                      </a:rPr>
                      <m:t>=  219</m:t>
                    </m:r>
                  </m:oMath>
                </a14:m>
                <a:endParaRPr lang="nl-BE" sz="2400" dirty="0"/>
              </a:p>
            </p:txBody>
          </p:sp>
        </mc:Choice>
        <mc:Fallback xmlns="">
          <p:sp>
            <p:nvSpPr>
              <p:cNvPr id="3" name="Tekstvak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062207"/>
                <a:ext cx="5154873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773" t="-9211" b="-3026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kstvak 4"/>
          <p:cNvSpPr txBox="1"/>
          <p:nvPr/>
        </p:nvSpPr>
        <p:spPr>
          <a:xfrm>
            <a:off x="971600" y="4005064"/>
            <a:ext cx="4583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/>
              <a:t>A.: de getallen zijn 72, 73 en 74.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0105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69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71600" y="2276872"/>
            <a:ext cx="781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/>
              <a:t>K.O.: Elise heeft </a:t>
            </a:r>
            <a:r>
              <a:rPr lang="nl-B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l-BE" sz="2400" dirty="0" smtClean="0"/>
              <a:t>  </a:t>
            </a:r>
            <a:r>
              <a:rPr lang="nl-BE" sz="2400" dirty="0" smtClean="0">
                <a:sym typeface="Wingdings" panose="05000000000000000000" pitchFamily="2" charset="2"/>
              </a:rPr>
              <a:t> Robbe: 2x  en Charlotte: </a:t>
            </a:r>
            <a:r>
              <a:rPr lang="nl-B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nl-BE" sz="2400" dirty="0" smtClean="0">
                <a:sym typeface="Wingdings" panose="05000000000000000000" pitchFamily="2" charset="2"/>
              </a:rPr>
              <a:t>+0,08</a:t>
            </a:r>
            <a:endParaRPr lang="nl-BE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/>
              <p:cNvSpPr txBox="1"/>
              <p:nvPr/>
            </p:nvSpPr>
            <p:spPr>
              <a:xfrm>
                <a:off x="971600" y="3062207"/>
                <a:ext cx="46968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400" dirty="0" smtClean="0"/>
                  <a:t>O.V.: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/>
                      </a:rPr>
                      <m:t>𝑥</m:t>
                    </m:r>
                    <m:r>
                      <a:rPr lang="nl-BE" sz="2400" b="0" i="1" smtClean="0">
                        <a:latin typeface="Cambria Math"/>
                      </a:rPr>
                      <m:t>+2</m:t>
                    </m:r>
                    <m:r>
                      <a:rPr lang="nl-BE" sz="2400" b="0" i="1" smtClean="0">
                        <a:latin typeface="Cambria Math"/>
                      </a:rPr>
                      <m:t>𝑥</m:t>
                    </m:r>
                    <m:r>
                      <a:rPr lang="nl-BE" sz="2400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nl-BE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BE" sz="2400" b="0" i="1" smtClean="0">
                            <a:latin typeface="Cambria Math"/>
                          </a:rPr>
                          <m:t>𝑥</m:t>
                        </m:r>
                        <m:r>
                          <a:rPr lang="nl-BE" sz="2400" b="0" i="1" smtClean="0">
                            <a:latin typeface="Cambria Math"/>
                          </a:rPr>
                          <m:t>+0,08</m:t>
                        </m:r>
                      </m:e>
                    </m:d>
                    <m:r>
                      <a:rPr lang="nl-BE" sz="2400" b="0" i="1" smtClean="0">
                        <a:latin typeface="Cambria Math"/>
                      </a:rPr>
                      <m:t>=26,16</m:t>
                    </m:r>
                  </m:oMath>
                </a14:m>
                <a:endParaRPr lang="nl-BE" sz="2400" dirty="0"/>
              </a:p>
            </p:txBody>
          </p:sp>
        </mc:Choice>
        <mc:Fallback xmlns="">
          <p:sp>
            <p:nvSpPr>
              <p:cNvPr id="3" name="Tekstvak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062207"/>
                <a:ext cx="4696863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946" t="-9211" b="-3026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kstvak 4"/>
          <p:cNvSpPr txBox="1"/>
          <p:nvPr/>
        </p:nvSpPr>
        <p:spPr>
          <a:xfrm>
            <a:off x="971600" y="4005064"/>
            <a:ext cx="52148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/>
              <a:t>A.: Elise heeft € 6,52 , R</a:t>
            </a:r>
            <a:r>
              <a:rPr lang="nl-BE" sz="2400" dirty="0" smtClean="0">
                <a:sym typeface="Wingdings" panose="05000000000000000000" pitchFamily="2" charset="2"/>
              </a:rPr>
              <a:t>obbe €13,04</a:t>
            </a:r>
            <a:br>
              <a:rPr lang="nl-BE" sz="2400" dirty="0" smtClean="0">
                <a:sym typeface="Wingdings" panose="05000000000000000000" pitchFamily="2" charset="2"/>
              </a:rPr>
            </a:br>
            <a:r>
              <a:rPr lang="nl-BE" sz="2400" dirty="0" smtClean="0">
                <a:sym typeface="Wingdings" panose="05000000000000000000" pitchFamily="2" charset="2"/>
              </a:rPr>
              <a:t>      en Charlotte € 6,60.</a:t>
            </a:r>
            <a:endParaRPr lang="nl-BE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8" y="12711"/>
            <a:ext cx="9001067" cy="142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69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71600" y="2276872"/>
            <a:ext cx="6809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/>
              <a:t>K.O.:    Jo: </a:t>
            </a:r>
            <a:r>
              <a:rPr lang="nl-B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l-BE" sz="2400" dirty="0" smtClean="0"/>
              <a:t>   </a:t>
            </a:r>
            <a:r>
              <a:rPr lang="nl-BE" sz="2400" dirty="0" smtClean="0">
                <a:sym typeface="Wingdings" panose="05000000000000000000" pitchFamily="2" charset="2"/>
              </a:rPr>
              <a:t> Bert: </a:t>
            </a:r>
            <a:r>
              <a:rPr lang="nl-B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nl-BE" sz="2400" dirty="0">
                <a:sym typeface="Wingdings" panose="05000000000000000000" pitchFamily="2" charset="2"/>
              </a:rPr>
              <a:t>– </a:t>
            </a:r>
            <a:r>
              <a:rPr lang="nl-BE" sz="2400" dirty="0" smtClean="0">
                <a:sym typeface="Wingdings" panose="05000000000000000000" pitchFamily="2" charset="2"/>
              </a:rPr>
              <a:t>7   en   Rob: </a:t>
            </a:r>
            <a:r>
              <a:rPr lang="nl-B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nl-BE" sz="2400" dirty="0" smtClean="0">
                <a:sym typeface="Wingdings" panose="05000000000000000000" pitchFamily="2" charset="2"/>
              </a:rPr>
              <a:t>– 7 + 5</a:t>
            </a:r>
            <a:endParaRPr lang="nl-BE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/>
              <p:cNvSpPr txBox="1"/>
              <p:nvPr/>
            </p:nvSpPr>
            <p:spPr>
              <a:xfrm>
                <a:off x="971600" y="3062207"/>
                <a:ext cx="55856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400" dirty="0" smtClean="0"/>
                  <a:t>O.V.: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/>
                      </a:rPr>
                      <m:t>𝑥</m:t>
                    </m:r>
                    <m:r>
                      <a:rPr lang="nl-BE" sz="2400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nl-BE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BE" sz="2400" b="0" i="1" smtClean="0">
                            <a:latin typeface="Cambria Math"/>
                          </a:rPr>
                          <m:t>𝑥</m:t>
                        </m:r>
                        <m:r>
                          <a:rPr lang="nl-BE" sz="2400" b="0" i="1" smtClean="0">
                            <a:latin typeface="Cambria Math"/>
                          </a:rPr>
                          <m:t>−7</m:t>
                        </m:r>
                      </m:e>
                    </m:d>
                    <m:r>
                      <a:rPr lang="nl-BE" sz="2400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nl-BE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BE" sz="2400" b="0" i="1" smtClean="0">
                            <a:latin typeface="Cambria Math"/>
                          </a:rPr>
                          <m:t>𝑥</m:t>
                        </m:r>
                        <m:r>
                          <a:rPr lang="nl-BE" sz="2400" b="0" i="1" smtClean="0">
                            <a:latin typeface="Cambria Math"/>
                          </a:rPr>
                          <m:t>−7+5</m:t>
                        </m:r>
                      </m:e>
                    </m:d>
                    <m:r>
                      <a:rPr lang="nl-BE" sz="2400" b="0" i="1" smtClean="0">
                        <a:latin typeface="Cambria Math"/>
                      </a:rPr>
                      <m:t>=70−4</m:t>
                    </m:r>
                  </m:oMath>
                </a14:m>
                <a:endParaRPr lang="nl-BE" sz="2400" dirty="0"/>
              </a:p>
            </p:txBody>
          </p:sp>
        </mc:Choice>
        <mc:Fallback xmlns="">
          <p:sp>
            <p:nvSpPr>
              <p:cNvPr id="3" name="Tekstvak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062207"/>
                <a:ext cx="5585632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636" t="-9211" b="-3026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kstvak 4"/>
          <p:cNvSpPr txBox="1"/>
          <p:nvPr/>
        </p:nvSpPr>
        <p:spPr>
          <a:xfrm>
            <a:off x="971600" y="4005064"/>
            <a:ext cx="6442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/>
              <a:t>A.: Jo heeft 25 stemmen, </a:t>
            </a:r>
            <a:r>
              <a:rPr lang="nl-BE" sz="2400" dirty="0" smtClean="0">
                <a:sym typeface="Wingdings" panose="05000000000000000000" pitchFamily="2" charset="2"/>
              </a:rPr>
              <a:t>Bert: 18 en  Rob: 23</a:t>
            </a:r>
            <a:endParaRPr lang="nl-BE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1" y="46864"/>
            <a:ext cx="9104668" cy="129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69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1"/>
              <p:cNvSpPr txBox="1"/>
              <p:nvPr/>
            </p:nvSpPr>
            <p:spPr>
              <a:xfrm>
                <a:off x="971600" y="1815207"/>
                <a:ext cx="64652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400" dirty="0" smtClean="0"/>
                  <a:t>K.O.: de moeder is </a:t>
                </a:r>
                <a:r>
                  <a:rPr lang="nl-BE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nl-BE" sz="2400" dirty="0" smtClean="0"/>
                  <a:t> jaar </a:t>
                </a:r>
                <a:r>
                  <a:rPr lang="nl-BE" sz="2400" dirty="0" smtClean="0">
                    <a:sym typeface="Wingdings" panose="05000000000000000000" pitchFamily="2" charset="2"/>
                  </a:rPr>
                  <a:t> Sarah: </a:t>
                </a:r>
                <a:r>
                  <a:rPr lang="nl-BE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nl-BE" sz="2400" i="1">
                        <a:latin typeface="Cambria Math"/>
                      </a:rPr>
                      <m:t>−</m:t>
                    </m:r>
                    <m:r>
                      <a:rPr lang="nl-BE" sz="2400" b="0" i="1" smtClean="0">
                        <a:latin typeface="Cambria Math"/>
                      </a:rPr>
                      <m:t> </m:t>
                    </m:r>
                    <m:r>
                      <a:rPr lang="nl-BE" sz="2400" i="1">
                        <a:latin typeface="Cambria Math"/>
                      </a:rPr>
                      <m:t>23 </m:t>
                    </m:r>
                  </m:oMath>
                </a14:m>
                <a:r>
                  <a:rPr lang="nl-BE" sz="2400" dirty="0" smtClean="0">
                    <a:sym typeface="Wingdings" panose="05000000000000000000" pitchFamily="2" charset="2"/>
                  </a:rPr>
                  <a:t>jaar</a:t>
                </a:r>
                <a:endParaRPr lang="nl-BE" sz="2400" dirty="0" smtClean="0"/>
              </a:p>
            </p:txBody>
          </p:sp>
        </mc:Choice>
        <mc:Fallback xmlns="">
          <p:sp>
            <p:nvSpPr>
              <p:cNvPr id="2" name="Tekstvak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815207"/>
                <a:ext cx="6465231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414" t="-10526" r="-377" b="-2894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/>
              <p:cNvSpPr txBox="1"/>
              <p:nvPr/>
            </p:nvSpPr>
            <p:spPr>
              <a:xfrm>
                <a:off x="971600" y="2600542"/>
                <a:ext cx="34382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400" dirty="0" smtClean="0"/>
                  <a:t>O.V.: 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/>
                      </a:rPr>
                      <m:t>𝑥</m:t>
                    </m:r>
                    <m:r>
                      <a:rPr lang="nl-BE" sz="2400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nl-BE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BE" sz="2400" b="0" i="1" smtClean="0">
                            <a:latin typeface="Cambria Math"/>
                          </a:rPr>
                          <m:t>𝑥</m:t>
                        </m:r>
                        <m:r>
                          <a:rPr lang="nl-BE" sz="2400" b="0" i="1" smtClean="0">
                            <a:latin typeface="Cambria Math"/>
                          </a:rPr>
                          <m:t>−23</m:t>
                        </m:r>
                      </m:e>
                    </m:d>
                    <m:r>
                      <a:rPr lang="nl-BE" sz="2400" b="0" i="1" smtClean="0">
                        <a:latin typeface="Cambria Math"/>
                      </a:rPr>
                      <m:t>=37</m:t>
                    </m:r>
                  </m:oMath>
                </a14:m>
                <a:endParaRPr lang="nl-BE" sz="2400" dirty="0"/>
              </a:p>
            </p:txBody>
          </p:sp>
        </mc:Choice>
        <mc:Fallback xmlns="">
          <p:sp>
            <p:nvSpPr>
              <p:cNvPr id="3" name="Tekstvak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600542"/>
                <a:ext cx="3438249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660" t="-9333" b="-320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kstvak 4"/>
          <p:cNvSpPr txBox="1"/>
          <p:nvPr/>
        </p:nvSpPr>
        <p:spPr>
          <a:xfrm>
            <a:off x="971600" y="3543399"/>
            <a:ext cx="6208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/>
              <a:t>A.: de moeder is 30 jaar en Sarah is 7 jaar.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7755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69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1"/>
              <p:cNvSpPr txBox="1"/>
              <p:nvPr/>
            </p:nvSpPr>
            <p:spPr>
              <a:xfrm>
                <a:off x="971600" y="1815207"/>
                <a:ext cx="64055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400" dirty="0" smtClean="0"/>
                  <a:t>K.O.: dochter: </a:t>
                </a:r>
                <a:r>
                  <a:rPr lang="nl-BE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nl-BE" sz="2400" dirty="0" smtClean="0"/>
                  <a:t>  </a:t>
                </a:r>
                <a:r>
                  <a:rPr lang="nl-BE" sz="2400" dirty="0" smtClean="0">
                    <a:sym typeface="Wingdings" panose="05000000000000000000" pitchFamily="2" charset="2"/>
                  </a:rPr>
                  <a:t> zoon: 2</a:t>
                </a:r>
                <a:r>
                  <a:rPr lang="nl-BE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  <a:r>
                  <a:rPr lang="nl-BE" sz="2400" dirty="0" smtClean="0">
                    <a:sym typeface="Wingdings" panose="05000000000000000000" pitchFamily="2" charset="2"/>
                  </a:rPr>
                  <a:t>  Vader: 4</a:t>
                </a:r>
                <a14:m>
                  <m:oMath xmlns:m="http://schemas.openxmlformats.org/officeDocument/2006/math">
                    <m:r>
                      <a:rPr lang="nl-BE" sz="2400" i="1" smtClean="0">
                        <a:latin typeface="Cambria Math"/>
                        <a:sym typeface="Wingdings"/>
                      </a:rPr>
                      <m:t></m:t>
                    </m:r>
                  </m:oMath>
                </a14:m>
                <a:r>
                  <a:rPr lang="nl-BE" sz="2400" dirty="0" smtClean="0">
                    <a:sym typeface="Wingdings" panose="05000000000000000000" pitchFamily="2" charset="2"/>
                  </a:rPr>
                  <a:t>2</a:t>
                </a:r>
                <a:r>
                  <a:rPr lang="nl-BE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endParaRPr lang="nl-BE" sz="2400" dirty="0" smtClean="0"/>
              </a:p>
            </p:txBody>
          </p:sp>
        </mc:Choice>
        <mc:Fallback xmlns="">
          <p:sp>
            <p:nvSpPr>
              <p:cNvPr id="2" name="Tekstvak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815207"/>
                <a:ext cx="6405536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427" t="-10526" b="-2894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/>
              <p:cNvSpPr txBox="1"/>
              <p:nvPr/>
            </p:nvSpPr>
            <p:spPr>
              <a:xfrm>
                <a:off x="971600" y="2600542"/>
                <a:ext cx="37376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400" dirty="0" smtClean="0"/>
                  <a:t>O.V.: 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/>
                      </a:rPr>
                      <m:t>𝑥</m:t>
                    </m:r>
                    <m:r>
                      <a:rPr lang="nl-BE" sz="2400" b="0" i="1" smtClean="0">
                        <a:latin typeface="Cambria Math"/>
                      </a:rPr>
                      <m:t>+2</m:t>
                    </m:r>
                    <m:r>
                      <a:rPr lang="nl-BE" sz="2400" b="0" i="1" smtClean="0">
                        <a:latin typeface="Cambria Math"/>
                      </a:rPr>
                      <m:t>𝑥</m:t>
                    </m:r>
                    <m:r>
                      <a:rPr lang="nl-BE" sz="2400" b="0" i="1" smtClean="0">
                        <a:latin typeface="Cambria Math"/>
                      </a:rPr>
                      <m:t>+4∙2</m:t>
                    </m:r>
                    <m:r>
                      <a:rPr lang="nl-BE" sz="2400" b="0" i="1" smtClean="0">
                        <a:latin typeface="Cambria Math"/>
                        <a:sym typeface="Wingdings"/>
                      </a:rPr>
                      <m:t>𝑥</m:t>
                    </m:r>
                    <m:r>
                      <a:rPr lang="nl-BE" sz="2400" b="0" i="1" smtClean="0">
                        <a:latin typeface="Cambria Math"/>
                        <a:sym typeface="Wingdings"/>
                      </a:rPr>
                      <m:t>=44</m:t>
                    </m:r>
                  </m:oMath>
                </a14:m>
                <a:endParaRPr lang="nl-BE" sz="2400" dirty="0"/>
              </a:p>
            </p:txBody>
          </p:sp>
        </mc:Choice>
        <mc:Fallback xmlns="">
          <p:sp>
            <p:nvSpPr>
              <p:cNvPr id="3" name="Tekstvak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600542"/>
                <a:ext cx="373769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443" t="-9333" b="-320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kstvak 4"/>
          <p:cNvSpPr txBox="1"/>
          <p:nvPr/>
        </p:nvSpPr>
        <p:spPr>
          <a:xfrm>
            <a:off x="971600" y="3543399"/>
            <a:ext cx="701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/>
              <a:t>A.: De dochter is 4 jaar, zoon 8 jaar, vader 32 jaar.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" y="188640"/>
            <a:ext cx="8892479" cy="67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71600" y="1815207"/>
            <a:ext cx="41152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/>
              <a:t>K.O.: het aantal jaren is </a:t>
            </a:r>
            <a:r>
              <a:rPr lang="nl-B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l-BE" sz="2400" dirty="0" smtClean="0"/>
              <a:t>.</a:t>
            </a:r>
            <a:br>
              <a:rPr lang="nl-BE" sz="2400" dirty="0" smtClean="0"/>
            </a:br>
            <a:r>
              <a:rPr lang="nl-BE" sz="2400" dirty="0" smtClean="0"/>
              <a:t/>
            </a:r>
            <a:br>
              <a:rPr lang="nl-BE" sz="2400" dirty="0" smtClean="0"/>
            </a:br>
            <a:r>
              <a:rPr lang="nl-BE" sz="2400" dirty="0" smtClean="0"/>
              <a:t>          </a:t>
            </a:r>
            <a:r>
              <a:rPr lang="nl-BE" sz="2400" dirty="0" smtClean="0">
                <a:sym typeface="Wingdings" panose="05000000000000000000" pitchFamily="2" charset="2"/>
              </a:rPr>
              <a:t> vader is dan 40 + </a:t>
            </a:r>
            <a:r>
              <a:rPr lang="nl-B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l-BE" sz="2400" dirty="0" smtClean="0">
                <a:sym typeface="Wingdings" panose="05000000000000000000" pitchFamily="2" charset="2"/>
              </a:rPr>
              <a:t> </a:t>
            </a:r>
            <a:br>
              <a:rPr lang="nl-BE" sz="2400" dirty="0" smtClean="0">
                <a:sym typeface="Wingdings" panose="05000000000000000000" pitchFamily="2" charset="2"/>
              </a:rPr>
            </a:br>
            <a:r>
              <a:rPr lang="nl-BE" sz="2400" dirty="0" smtClean="0">
                <a:sym typeface="Wingdings" panose="05000000000000000000" pitchFamily="2" charset="2"/>
              </a:rPr>
              <a:t>           zoon is dan 11 + </a:t>
            </a:r>
            <a:r>
              <a:rPr lang="nl-B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nl-BE" sz="24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kstvak 2"/>
              <p:cNvSpPr txBox="1"/>
              <p:nvPr/>
            </p:nvSpPr>
            <p:spPr>
              <a:xfrm>
                <a:off x="971600" y="3687415"/>
                <a:ext cx="37262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400" dirty="0" smtClean="0"/>
                  <a:t>O.V.: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/>
                      </a:rPr>
                      <m:t>40+</m:t>
                    </m:r>
                    <m:r>
                      <a:rPr lang="nl-BE" sz="2400" b="0" i="1" smtClean="0">
                        <a:latin typeface="Cambria Math"/>
                      </a:rPr>
                      <m:t>𝑥</m:t>
                    </m:r>
                    <m:r>
                      <a:rPr lang="nl-BE" sz="2400" b="0" i="1" smtClean="0">
                        <a:latin typeface="Cambria Math"/>
                      </a:rPr>
                      <m:t>=2∙(11+</m:t>
                    </m:r>
                    <m:r>
                      <a:rPr lang="nl-BE" sz="2400" b="0" i="1" smtClean="0">
                        <a:latin typeface="Cambria Math"/>
                      </a:rPr>
                      <m:t>𝑥</m:t>
                    </m:r>
                    <m:r>
                      <a:rPr lang="nl-BE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nl-BE" sz="2400" dirty="0"/>
              </a:p>
            </p:txBody>
          </p:sp>
        </mc:Choice>
        <mc:Fallback>
          <p:sp>
            <p:nvSpPr>
              <p:cNvPr id="3" name="Tekstvak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687415"/>
                <a:ext cx="3726213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2451" t="-9211" r="-654" b="-3026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kstvak 4"/>
          <p:cNvSpPr txBox="1"/>
          <p:nvPr/>
        </p:nvSpPr>
        <p:spPr>
          <a:xfrm>
            <a:off x="971600" y="4630272"/>
            <a:ext cx="7475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/>
              <a:t>A.: Over 18 jaar is </a:t>
            </a:r>
            <a:r>
              <a:rPr lang="nl-BE" sz="2400" smtClean="0"/>
              <a:t>vader dubbel zo oud als zijn zoon. </a:t>
            </a:r>
            <a:endParaRPr lang="nl-BE" sz="2400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1" y="97466"/>
            <a:ext cx="9006595" cy="117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7884368" y="980728"/>
            <a:ext cx="576064" cy="29119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269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71600" y="2276872"/>
            <a:ext cx="50161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/>
              <a:t>K.O.: Kaat is nu </a:t>
            </a:r>
            <a:r>
              <a:rPr lang="nl-B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l-BE" sz="2400" dirty="0" smtClean="0"/>
              <a:t> jaar </a:t>
            </a:r>
            <a:r>
              <a:rPr lang="nl-BE" sz="2400" dirty="0" smtClean="0">
                <a:sym typeface="Wingdings" panose="05000000000000000000" pitchFamily="2" charset="2"/>
              </a:rPr>
              <a:t> Luna 2</a:t>
            </a:r>
            <a:r>
              <a:rPr lang="nl-B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nl-BE" sz="2400" dirty="0" smtClean="0">
                <a:sym typeface="Wingdings" panose="05000000000000000000" pitchFamily="2" charset="2"/>
              </a:rPr>
              <a:t/>
            </a:r>
            <a:br>
              <a:rPr lang="nl-BE" sz="2400" dirty="0" smtClean="0">
                <a:sym typeface="Wingdings" panose="05000000000000000000" pitchFamily="2" charset="2"/>
              </a:rPr>
            </a:br>
            <a:r>
              <a:rPr lang="nl-BE" sz="2400" dirty="0" smtClean="0">
                <a:sym typeface="Wingdings" panose="05000000000000000000" pitchFamily="2" charset="2"/>
              </a:rPr>
              <a:t>          3 jaar geleden:</a:t>
            </a:r>
            <a:br>
              <a:rPr lang="nl-BE" sz="2400" dirty="0" smtClean="0">
                <a:sym typeface="Wingdings" panose="05000000000000000000" pitchFamily="2" charset="2"/>
              </a:rPr>
            </a:br>
            <a:r>
              <a:rPr lang="nl-BE" sz="2400" dirty="0" smtClean="0">
                <a:sym typeface="Wingdings" panose="05000000000000000000" pitchFamily="2" charset="2"/>
              </a:rPr>
              <a:t>          Kaat: </a:t>
            </a:r>
            <a:r>
              <a:rPr lang="nl-B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nl-BE" sz="2400" dirty="0" smtClean="0">
                <a:sym typeface="Wingdings" panose="05000000000000000000" pitchFamily="2" charset="2"/>
              </a:rPr>
              <a:t>- 3   Luna: 2</a:t>
            </a:r>
            <a:r>
              <a:rPr lang="nl-B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nl-BE" sz="2400" dirty="0" smtClean="0">
                <a:sym typeface="Wingdings" panose="05000000000000000000" pitchFamily="2" charset="2"/>
              </a:rPr>
              <a:t>- 3</a:t>
            </a:r>
            <a:endParaRPr lang="nl-BE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/>
              <p:cNvSpPr txBox="1"/>
              <p:nvPr/>
            </p:nvSpPr>
            <p:spPr>
              <a:xfrm>
                <a:off x="971600" y="3717032"/>
                <a:ext cx="41447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400" dirty="0" smtClean="0"/>
                  <a:t>O.V.: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BE" sz="2400" b="0" i="1" smtClean="0">
                            <a:latin typeface="Cambria Math"/>
                          </a:rPr>
                          <m:t>𝑥</m:t>
                        </m:r>
                        <m:r>
                          <a:rPr lang="nl-BE" sz="2400" b="0" i="1" smtClean="0">
                            <a:latin typeface="Cambria Math"/>
                          </a:rPr>
                          <m:t>−3</m:t>
                        </m:r>
                      </m:e>
                    </m:d>
                    <m:r>
                      <a:rPr lang="nl-BE" sz="2400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nl-BE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BE" sz="2400" b="0" i="1" smtClean="0">
                            <a:latin typeface="Cambria Math"/>
                          </a:rPr>
                          <m:t>2</m:t>
                        </m:r>
                        <m:r>
                          <a:rPr lang="nl-BE" sz="2400" b="0" i="1" smtClean="0">
                            <a:latin typeface="Cambria Math"/>
                          </a:rPr>
                          <m:t>𝑥</m:t>
                        </m:r>
                        <m:r>
                          <a:rPr lang="nl-BE" sz="2400" b="0" i="1" smtClean="0">
                            <a:latin typeface="Cambria Math"/>
                          </a:rPr>
                          <m:t>−3</m:t>
                        </m:r>
                      </m:e>
                    </m:d>
                    <m:r>
                      <a:rPr lang="nl-BE" sz="2400" b="0" i="1" smtClean="0">
                        <a:latin typeface="Cambria Math"/>
                      </a:rPr>
                      <m:t>=36</m:t>
                    </m:r>
                  </m:oMath>
                </a14:m>
                <a:endParaRPr lang="nl-BE" sz="2400" dirty="0"/>
              </a:p>
            </p:txBody>
          </p:sp>
        </mc:Choice>
        <mc:Fallback xmlns="">
          <p:sp>
            <p:nvSpPr>
              <p:cNvPr id="3" name="Tekstvak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717032"/>
                <a:ext cx="4144724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2206" t="-9333" b="-320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kstvak 4"/>
          <p:cNvSpPr txBox="1"/>
          <p:nvPr/>
        </p:nvSpPr>
        <p:spPr>
          <a:xfrm>
            <a:off x="971600" y="4659889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/>
              <a:t>A.: Kaat is nu 14 jaar.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88640"/>
            <a:ext cx="728942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69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Technisch">
  <a:themeElements>
    <a:clrScheme name="Technisch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sch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sch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104</TotalTime>
  <Words>521</Words>
  <Application>Microsoft Office PowerPoint</Application>
  <PresentationFormat>Diavoorstelling (4:3)</PresentationFormat>
  <Paragraphs>50</Paragraphs>
  <Slides>16</Slides>
  <Notes>0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Technisch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GSX-SSD</dc:creator>
  <cp:lastModifiedBy>GSX-SSD</cp:lastModifiedBy>
  <cp:revision>34</cp:revision>
  <dcterms:created xsi:type="dcterms:W3CDTF">2013-10-06T16:55:33Z</dcterms:created>
  <dcterms:modified xsi:type="dcterms:W3CDTF">2013-10-07T15:46:04Z</dcterms:modified>
</cp:coreProperties>
</file>