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8B7"/>
    <a:srgbClr val="2B4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613"/>
  </p:normalViewPr>
  <p:slideViewPr>
    <p:cSldViewPr snapToGrid="0" snapToObjects="1">
      <p:cViewPr>
        <p:scale>
          <a:sx n="120" d="100"/>
          <a:sy n="120" d="100"/>
        </p:scale>
        <p:origin x="-5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BE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47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08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5608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312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0866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04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5615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5245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133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42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5273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DF337-E90B-E94F-9904-1452DD51AC4E}" type="datetimeFigureOut">
              <a:rPr lang="nl-NL" smtClean="0"/>
              <a:t>20-09-15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7BFF0-0ABD-D845-8473-1A99F6D35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73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image" Target="../media/image27.png"/><Relationship Id="rId11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38.png"/><Relationship Id="rId12" Type="http://schemas.openxmlformats.org/officeDocument/2006/relationships/image" Target="../media/image39.png"/><Relationship Id="rId13" Type="http://schemas.openxmlformats.org/officeDocument/2006/relationships/image" Target="../media/image40.png"/><Relationship Id="rId14" Type="http://schemas.openxmlformats.org/officeDocument/2006/relationships/image" Target="../media/image41.png"/><Relationship Id="rId15" Type="http://schemas.openxmlformats.org/officeDocument/2006/relationships/image" Target="../media/image42.png"/><Relationship Id="rId16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image" Target="../media/image34.png"/><Relationship Id="rId8" Type="http://schemas.openxmlformats.org/officeDocument/2006/relationships/image" Target="../media/image35.png"/><Relationship Id="rId9" Type="http://schemas.openxmlformats.org/officeDocument/2006/relationships/image" Target="../media/image36.png"/><Relationship Id="rId10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2.png"/><Relationship Id="rId12" Type="http://schemas.openxmlformats.org/officeDocument/2006/relationships/image" Target="../media/image53.png"/><Relationship Id="rId13" Type="http://schemas.openxmlformats.org/officeDocument/2006/relationships/image" Target="../media/image54.png"/><Relationship Id="rId14" Type="http://schemas.openxmlformats.org/officeDocument/2006/relationships/image" Target="../media/image55.png"/><Relationship Id="rId15" Type="http://schemas.openxmlformats.org/officeDocument/2006/relationships/image" Target="../media/image56.png"/><Relationship Id="rId16" Type="http://schemas.openxmlformats.org/officeDocument/2006/relationships/image" Target="../media/image57.png"/><Relationship Id="rId17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30.png"/><Relationship Id="rId3" Type="http://schemas.openxmlformats.org/officeDocument/2006/relationships/image" Target="../media/image44.png"/><Relationship Id="rId4" Type="http://schemas.openxmlformats.org/officeDocument/2006/relationships/image" Target="../media/image45.png"/><Relationship Id="rId5" Type="http://schemas.openxmlformats.org/officeDocument/2006/relationships/image" Target="../media/image46.png"/><Relationship Id="rId6" Type="http://schemas.openxmlformats.org/officeDocument/2006/relationships/image" Target="../media/image47.png"/><Relationship Id="rId7" Type="http://schemas.openxmlformats.org/officeDocument/2006/relationships/image" Target="../media/image48.png"/><Relationship Id="rId8" Type="http://schemas.openxmlformats.org/officeDocument/2006/relationships/image" Target="../media/image49.png"/><Relationship Id="rId9" Type="http://schemas.openxmlformats.org/officeDocument/2006/relationships/image" Target="../media/image50.png"/><Relationship Id="rId10" Type="http://schemas.openxmlformats.org/officeDocument/2006/relationships/image" Target="../media/image51.png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7.png"/><Relationship Id="rId12" Type="http://schemas.openxmlformats.org/officeDocument/2006/relationships/image" Target="../media/image68.png"/><Relationship Id="rId13" Type="http://schemas.openxmlformats.org/officeDocument/2006/relationships/image" Target="../media/image69.png"/><Relationship Id="rId14" Type="http://schemas.openxmlformats.org/officeDocument/2006/relationships/image" Target="../media/image70.png"/><Relationship Id="rId15" Type="http://schemas.openxmlformats.org/officeDocument/2006/relationships/image" Target="../media/image71.png"/><Relationship Id="rId16" Type="http://schemas.openxmlformats.org/officeDocument/2006/relationships/image" Target="../media/image72.png"/><Relationship Id="rId17" Type="http://schemas.openxmlformats.org/officeDocument/2006/relationships/image" Target="../media/image73.png"/><Relationship Id="rId18" Type="http://schemas.openxmlformats.org/officeDocument/2006/relationships/image" Target="../media/image74.png"/><Relationship Id="rId19" Type="http://schemas.openxmlformats.org/officeDocument/2006/relationships/image" Target="../media/image7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80.png"/><Relationship Id="rId3" Type="http://schemas.openxmlformats.org/officeDocument/2006/relationships/image" Target="../media/image59.png"/><Relationship Id="rId4" Type="http://schemas.openxmlformats.org/officeDocument/2006/relationships/image" Target="../media/image60.png"/><Relationship Id="rId5" Type="http://schemas.openxmlformats.org/officeDocument/2006/relationships/image" Target="../media/image61.png"/><Relationship Id="rId6" Type="http://schemas.openxmlformats.org/officeDocument/2006/relationships/image" Target="../media/image62.png"/><Relationship Id="rId7" Type="http://schemas.openxmlformats.org/officeDocument/2006/relationships/image" Target="../media/image63.png"/><Relationship Id="rId8" Type="http://schemas.openxmlformats.org/officeDocument/2006/relationships/image" Target="../media/image64.png"/><Relationship Id="rId9" Type="http://schemas.openxmlformats.org/officeDocument/2006/relationships/image" Target="../media/image65.png"/><Relationship Id="rId10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45273"/>
            <a:ext cx="7772400" cy="2387600"/>
          </a:xfrm>
        </p:spPr>
        <p:txBody>
          <a:bodyPr>
            <a:normAutofit/>
          </a:bodyPr>
          <a:lstStyle/>
          <a:p>
            <a:r>
              <a:rPr lang="nl-NL" sz="8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Vergelijkingen</a:t>
            </a:r>
            <a:br>
              <a:rPr lang="nl-NL" sz="8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</a:br>
            <a:r>
              <a:rPr lang="nl-NL" sz="8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met breuken</a:t>
            </a:r>
            <a:endParaRPr lang="nl-NL" sz="8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102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1429933" y="925830"/>
                <a:ext cx="2085635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1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5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+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3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10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3</m:t>
                          </m:r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33" y="925830"/>
                <a:ext cx="2085635" cy="520463"/>
              </a:xfrm>
              <a:prstGeom prst="rect">
                <a:avLst/>
              </a:prstGeom>
              <a:blipFill rotWithShape="0">
                <a:blip r:embed="rId2"/>
                <a:stretch>
                  <a:fillRect l="-29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hthoek 2"/>
          <p:cNvSpPr/>
          <p:nvPr/>
        </p:nvSpPr>
        <p:spPr>
          <a:xfrm>
            <a:off x="434010" y="144125"/>
            <a:ext cx="22116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Voorbeeld 1</a:t>
            </a:r>
            <a:endParaRPr lang="nl-BE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5725608" y="144125"/>
            <a:ext cx="22812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Stappenplan</a:t>
            </a:r>
            <a:endParaRPr lang="nl-BE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" name="Rechte verbindingslijn 5"/>
          <p:cNvCxnSpPr/>
          <p:nvPr/>
        </p:nvCxnSpPr>
        <p:spPr>
          <a:xfrm>
            <a:off x="5372100" y="144125"/>
            <a:ext cx="0" cy="6530995"/>
          </a:xfrm>
          <a:prstGeom prst="line">
            <a:avLst/>
          </a:prstGeom>
          <a:ln w="412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vak 6"/>
              <p:cNvSpPr txBox="1"/>
              <p:nvPr/>
            </p:nvSpPr>
            <p:spPr>
              <a:xfrm>
                <a:off x="1429933" y="1817370"/>
                <a:ext cx="560070" cy="5442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7" name="Tekstvak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33" y="1817370"/>
                <a:ext cx="560070" cy="544252"/>
              </a:xfrm>
              <a:prstGeom prst="rect">
                <a:avLst/>
              </a:prstGeom>
              <a:blipFill rotWithShape="0">
                <a:blip r:embed="rId3"/>
                <a:stretch>
                  <a:fillRect l="-109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vak 7"/>
              <p:cNvSpPr txBox="1"/>
              <p:nvPr/>
            </p:nvSpPr>
            <p:spPr>
              <a:xfrm>
                <a:off x="1755688" y="1817370"/>
                <a:ext cx="560070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8" name="Tekstvak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688" y="1817370"/>
                <a:ext cx="560070" cy="52039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vak 8"/>
              <p:cNvSpPr txBox="1"/>
              <p:nvPr/>
            </p:nvSpPr>
            <p:spPr>
              <a:xfrm>
                <a:off x="2361478" y="1817370"/>
                <a:ext cx="560070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9" name="Tekstvak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478" y="1817370"/>
                <a:ext cx="560070" cy="520399"/>
              </a:xfrm>
              <a:prstGeom prst="rect">
                <a:avLst/>
              </a:prstGeom>
              <a:blipFill rotWithShape="0">
                <a:blip r:embed="rId5"/>
                <a:stretch>
                  <a:fillRect r="-1195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kstvak 9"/>
              <p:cNvSpPr txBox="1"/>
              <p:nvPr/>
            </p:nvSpPr>
            <p:spPr>
              <a:xfrm>
                <a:off x="3113000" y="1817370"/>
                <a:ext cx="560070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0" name="Tekstvak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000" y="1817370"/>
                <a:ext cx="560070" cy="5203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kstvak 10"/>
              <p:cNvSpPr txBox="1"/>
              <p:nvPr/>
            </p:nvSpPr>
            <p:spPr>
              <a:xfrm>
                <a:off x="3689874" y="1817370"/>
                <a:ext cx="1026523" cy="5259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1" name="Tekstvak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874" y="1817370"/>
                <a:ext cx="1026523" cy="52597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Rechte verbindingslijn 12"/>
          <p:cNvCxnSpPr/>
          <p:nvPr/>
        </p:nvCxnSpPr>
        <p:spPr>
          <a:xfrm flipV="1">
            <a:off x="1349593" y="2139568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 flipV="1">
            <a:off x="1883369" y="2139568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 flipV="1">
            <a:off x="2472750" y="2139568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 flipV="1">
            <a:off x="3257485" y="2139568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V="1">
            <a:off x="3942189" y="2139568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kstvak 17"/>
              <p:cNvSpPr txBox="1"/>
              <p:nvPr/>
            </p:nvSpPr>
            <p:spPr>
              <a:xfrm>
                <a:off x="1429933" y="2583180"/>
                <a:ext cx="190881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5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+</a:t>
                </a:r>
                <a:r>
                  <a:rPr lang="nl-BE" b="0" dirty="0" smtClean="0">
                    <a:solidFill>
                      <a:srgbClr val="3858B7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nl-BE" i="1">
                        <a:solidFill>
                          <a:srgbClr val="3858B7"/>
                        </a:solidFill>
                        <a:latin typeface="Cambria Math" charset="0"/>
                      </a:rPr>
                      <m:t>1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0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+15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 = </m:t>
                    </m:r>
                  </m:oMath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8" name="Tekstvak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33" y="2583180"/>
                <a:ext cx="1908810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4473" t="-146667" r="-2875" b="-18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kstvak 18"/>
              <p:cNvSpPr txBox="1"/>
              <p:nvPr/>
            </p:nvSpPr>
            <p:spPr>
              <a:xfrm>
                <a:off x="3393879" y="2583180"/>
                <a:ext cx="190881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3+2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9" name="Tekstvak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3879" y="2583180"/>
                <a:ext cx="1908810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4473" b="-666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kstvak 19"/>
              <p:cNvSpPr txBox="1"/>
              <p:nvPr/>
            </p:nvSpPr>
            <p:spPr>
              <a:xfrm>
                <a:off x="1429933" y="3097530"/>
                <a:ext cx="123444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3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0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nl-BE" b="0" i="0" smtClean="0">
                        <a:solidFill>
                          <a:srgbClr val="3858B7"/>
                        </a:solidFill>
                        <a:latin typeface="Cambria Math" charset="0"/>
                      </a:rPr>
                      <m:t>   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 = </m:t>
                    </m:r>
                  </m:oMath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0" name="Tekstvak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33" y="3097530"/>
                <a:ext cx="1234440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6931" t="-143478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kstvak 20"/>
              <p:cNvSpPr txBox="1"/>
              <p:nvPr/>
            </p:nvSpPr>
            <p:spPr>
              <a:xfrm>
                <a:off x="2718665" y="3094769"/>
                <a:ext cx="190881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>
                          <a:solidFill>
                            <a:srgbClr val="3858B7"/>
                          </a:solidFill>
                          <a:latin typeface="Cambria Math" charset="0"/>
                        </a:rPr>
                        <m:t>5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1" name="Tekstvak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665" y="3094769"/>
                <a:ext cx="1908810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4473" b="-888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kstvak 21"/>
              <p:cNvSpPr txBox="1"/>
              <p:nvPr/>
            </p:nvSpPr>
            <p:spPr>
              <a:xfrm>
                <a:off x="1429932" y="3724940"/>
                <a:ext cx="1683067" cy="5259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2" name="Tekstvak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32" y="3724940"/>
                <a:ext cx="1683067" cy="52597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kstvak 22"/>
              <p:cNvSpPr txBox="1"/>
              <p:nvPr/>
            </p:nvSpPr>
            <p:spPr>
              <a:xfrm>
                <a:off x="1429932" y="4616480"/>
                <a:ext cx="1683067" cy="5259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3" name="Tekstvak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932" y="4616480"/>
                <a:ext cx="1683067" cy="52597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kstvak 23"/>
          <p:cNvSpPr txBox="1"/>
          <p:nvPr/>
        </p:nvSpPr>
        <p:spPr>
          <a:xfrm>
            <a:off x="5612130" y="925830"/>
            <a:ext cx="3143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1. Alle </a:t>
            </a:r>
            <a:r>
              <a:rPr lang="nl-NL" sz="2400" b="1" u="sng" dirty="0" smtClean="0"/>
              <a:t>TERMEN</a:t>
            </a:r>
            <a:r>
              <a:rPr lang="nl-NL" sz="2400" dirty="0" smtClean="0"/>
              <a:t> op gelijke noemer</a:t>
            </a:r>
            <a:endParaRPr lang="nl-NL" sz="2400" dirty="0"/>
          </a:p>
        </p:txBody>
      </p:sp>
      <p:sp>
        <p:nvSpPr>
          <p:cNvPr id="25" name="Tekstvak 24"/>
          <p:cNvSpPr txBox="1"/>
          <p:nvPr/>
        </p:nvSpPr>
        <p:spPr>
          <a:xfrm>
            <a:off x="5612130" y="1865635"/>
            <a:ext cx="3360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2</a:t>
            </a:r>
            <a:r>
              <a:rPr lang="nl-NL" sz="2400" dirty="0" smtClean="0"/>
              <a:t>. Noemers </a:t>
            </a:r>
            <a:r>
              <a:rPr lang="nl-NL" sz="2400" dirty="0" smtClean="0"/>
              <a:t>schrappen</a:t>
            </a:r>
            <a:endParaRPr lang="nl-NL" sz="2400" dirty="0"/>
          </a:p>
        </p:txBody>
      </p:sp>
      <p:sp>
        <p:nvSpPr>
          <p:cNvPr id="26" name="Tekstvak 25"/>
          <p:cNvSpPr txBox="1"/>
          <p:nvPr/>
        </p:nvSpPr>
        <p:spPr>
          <a:xfrm>
            <a:off x="5612130" y="2540079"/>
            <a:ext cx="3143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3. Vergelijking verder oplossen</a:t>
            </a:r>
            <a:endParaRPr lang="nl-NL" sz="2400" dirty="0"/>
          </a:p>
        </p:txBody>
      </p:sp>
      <p:sp>
        <p:nvSpPr>
          <p:cNvPr id="27" name="Tekstvak 26"/>
          <p:cNvSpPr txBox="1"/>
          <p:nvPr/>
        </p:nvSpPr>
        <p:spPr>
          <a:xfrm>
            <a:off x="8479774" y="1865635"/>
            <a:ext cx="50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>
                <a:sym typeface="Wingdings"/>
              </a:rPr>
              <a:t>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5185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1"/>
      <p:bldP spid="11" grpId="0"/>
      <p:bldP spid="18" grpId="0"/>
      <p:bldP spid="19" grpId="0"/>
      <p:bldP spid="21" grpId="0"/>
      <p:bldP spid="22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65629" y="178415"/>
            <a:ext cx="70868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 dat Harry Potter Hocus Pocus?</a:t>
            </a:r>
            <a:endParaRPr lang="nl-BE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7566805" y="178415"/>
            <a:ext cx="12057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Nee!</a:t>
            </a:r>
            <a:endParaRPr lang="nl-BE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/>
              <p:cNvSpPr txBox="1"/>
              <p:nvPr/>
            </p:nvSpPr>
            <p:spPr>
              <a:xfrm>
                <a:off x="2560320" y="1348740"/>
                <a:ext cx="12733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latin typeface="Cambria Math" charset="0"/>
                        </a:rPr>
                        <m:t>2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+4=10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4" name="Tekstvak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20" y="1348740"/>
                <a:ext cx="1273362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828" r="-3828" b="-65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vak 4"/>
              <p:cNvSpPr txBox="1"/>
              <p:nvPr/>
            </p:nvSpPr>
            <p:spPr>
              <a:xfrm>
                <a:off x="4972050" y="1348739"/>
                <a:ext cx="11771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latin typeface="Cambria Math" charset="0"/>
                        </a:rPr>
                        <m:t>=&gt;   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=3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050" y="1348739"/>
                <a:ext cx="1177181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2073" t="-143478" r="-4145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/>
              <p:cNvSpPr txBox="1"/>
              <p:nvPr/>
            </p:nvSpPr>
            <p:spPr>
              <a:xfrm>
                <a:off x="2560319" y="2555020"/>
                <a:ext cx="15298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latin typeface="Cambria Math" charset="0"/>
                        </a:rPr>
                        <m:t>10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+20=50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6" name="Tekstvak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19" y="2555020"/>
                <a:ext cx="1529842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3187" r="-3586" b="-65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vak 6"/>
              <p:cNvSpPr txBox="1"/>
              <p:nvPr/>
            </p:nvSpPr>
            <p:spPr>
              <a:xfrm>
                <a:off x="4972049" y="2555019"/>
                <a:ext cx="11771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latin typeface="Cambria Math" charset="0"/>
                        </a:rPr>
                        <m:t>=&gt;   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=3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7" name="Tekstvak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049" y="2555019"/>
                <a:ext cx="1177181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2073" t="-143478" r="-4145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vak 7"/>
              <p:cNvSpPr txBox="1"/>
              <p:nvPr/>
            </p:nvSpPr>
            <p:spPr>
              <a:xfrm>
                <a:off x="2560319" y="3761300"/>
                <a:ext cx="1311834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4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10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8" name="Tekstvak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19" y="3761300"/>
                <a:ext cx="1311834" cy="52046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vak 8"/>
              <p:cNvSpPr txBox="1"/>
              <p:nvPr/>
            </p:nvSpPr>
            <p:spPr>
              <a:xfrm>
                <a:off x="2560319" y="4527110"/>
                <a:ext cx="124771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mbria Math" charset="0"/>
                        </a:rPr>
                        <m:t>1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 +2 =5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9" name="Tekstvak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19" y="4527110"/>
                <a:ext cx="1247713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3902" t="-148889" r="-3902" b="-18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kstvak 9"/>
              <p:cNvSpPr txBox="1"/>
              <p:nvPr/>
            </p:nvSpPr>
            <p:spPr>
              <a:xfrm>
                <a:off x="4972049" y="4521810"/>
                <a:ext cx="11771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latin typeface="Cambria Math" charset="0"/>
                        </a:rPr>
                        <m:t>=&gt;   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=3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10" name="Tekstvak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049" y="4521810"/>
                <a:ext cx="1177181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2073" t="-146667" r="-4145" b="-18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3702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3491700" y="925830"/>
                <a:ext cx="155125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3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4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1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+3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700" y="925830"/>
                <a:ext cx="1551259" cy="520399"/>
              </a:xfrm>
              <a:prstGeom prst="rect">
                <a:avLst/>
              </a:prstGeom>
              <a:blipFill rotWithShape="0">
                <a:blip r:embed="rId2"/>
                <a:stretch>
                  <a:fillRect l="-39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hthoek 2"/>
          <p:cNvSpPr/>
          <p:nvPr/>
        </p:nvSpPr>
        <p:spPr>
          <a:xfrm>
            <a:off x="3428670" y="132695"/>
            <a:ext cx="22116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Voorbeeld 2</a:t>
            </a:r>
            <a:endParaRPr lang="nl-BE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vak 4"/>
              <p:cNvSpPr txBox="1"/>
              <p:nvPr/>
            </p:nvSpPr>
            <p:spPr>
              <a:xfrm>
                <a:off x="3343110" y="1874520"/>
                <a:ext cx="560070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8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110" y="1874520"/>
                <a:ext cx="560070" cy="52039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/>
              <p:cNvSpPr txBox="1"/>
              <p:nvPr/>
            </p:nvSpPr>
            <p:spPr>
              <a:xfrm>
                <a:off x="3707259" y="1874520"/>
                <a:ext cx="765810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6" name="Tekstvak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259" y="1874520"/>
                <a:ext cx="765810" cy="5186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vak 6"/>
              <p:cNvSpPr txBox="1"/>
              <p:nvPr/>
            </p:nvSpPr>
            <p:spPr>
              <a:xfrm>
                <a:off x="4473069" y="1874520"/>
                <a:ext cx="364150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6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7" name="Tekstvak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069" y="1874520"/>
                <a:ext cx="364150" cy="518604"/>
              </a:xfrm>
              <a:prstGeom prst="rect">
                <a:avLst/>
              </a:prstGeom>
              <a:blipFill rotWithShape="0">
                <a:blip r:embed="rId5"/>
                <a:stretch>
                  <a:fillRect l="-166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vak 7"/>
              <p:cNvSpPr txBox="1"/>
              <p:nvPr/>
            </p:nvSpPr>
            <p:spPr>
              <a:xfrm>
                <a:off x="4860884" y="1874520"/>
                <a:ext cx="364150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36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8" name="Tekstvak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884" y="1874520"/>
                <a:ext cx="364150" cy="518604"/>
              </a:xfrm>
              <a:prstGeom prst="rect">
                <a:avLst/>
              </a:prstGeom>
              <a:blipFill rotWithShape="0">
                <a:blip r:embed="rId6"/>
                <a:stretch>
                  <a:fillRect r="-6333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Rechte verbindingslijn 8"/>
          <p:cNvCxnSpPr/>
          <p:nvPr/>
        </p:nvCxnSpPr>
        <p:spPr>
          <a:xfrm flipV="1">
            <a:off x="3288652" y="2182996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V="1">
            <a:off x="3852094" y="2182996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 flipV="1">
            <a:off x="4377462" y="2196486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flipV="1">
            <a:off x="5060177" y="2200606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kstvak 12"/>
              <p:cNvSpPr txBox="1"/>
              <p:nvPr/>
            </p:nvSpPr>
            <p:spPr>
              <a:xfrm>
                <a:off x="3354414" y="2715090"/>
                <a:ext cx="150647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− 3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−36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3" name="Tekstvak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414" y="2715090"/>
                <a:ext cx="1506470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2429" t="-143478" r="-2429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kstvak 13"/>
              <p:cNvSpPr txBox="1"/>
              <p:nvPr/>
            </p:nvSpPr>
            <p:spPr>
              <a:xfrm>
                <a:off x="5060177" y="2715090"/>
                <a:ext cx="58018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6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−8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4" name="Tekstvak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77" y="2715090"/>
                <a:ext cx="580189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13684" t="-143478" r="-14737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kstvak 14"/>
              <p:cNvSpPr txBox="1"/>
              <p:nvPr/>
            </p:nvSpPr>
            <p:spPr>
              <a:xfrm>
                <a:off x="3354414" y="3296003"/>
                <a:ext cx="111865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39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= 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5" name="Tekstvak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414" y="3296003"/>
                <a:ext cx="1118655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3261" t="-148889" r="-3804" b="-18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kstvak 15"/>
              <p:cNvSpPr txBox="1"/>
              <p:nvPr/>
            </p:nvSpPr>
            <p:spPr>
              <a:xfrm>
                <a:off x="5060177" y="3296003"/>
                <a:ext cx="111865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2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6" name="Tekstvak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77" y="3296003"/>
                <a:ext cx="1118655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3261" b="-666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kstvak 16"/>
              <p:cNvSpPr txBox="1"/>
              <p:nvPr/>
            </p:nvSpPr>
            <p:spPr>
              <a:xfrm>
                <a:off x="3738975" y="3878256"/>
                <a:ext cx="1683067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39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7" name="Tekstvak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975" y="3878256"/>
                <a:ext cx="1683067" cy="52039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7547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3047909" y="926163"/>
                <a:ext cx="3214470" cy="5318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3</m:t>
                          </m:r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−</m:t>
                      </m:r>
                      <m:d>
                        <m:d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nl-BE" b="0" i="1" smtClean="0">
                              <a:latin typeface="Cambria Math" charset="0"/>
                            </a:rPr>
                            <m:t>4−2</m:t>
                          </m:r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</m:e>
                      </m:d>
                      <m:r>
                        <a:rPr lang="nl-BE" b="0" i="1" smtClean="0">
                          <a:latin typeface="Cambria Math" charset="0"/>
                        </a:rPr>
                        <m:t>=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−</m:t>
                      </m:r>
                      <m:d>
                        <m:d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nl-BE" b="0" i="1" smtClean="0">
                              <a:latin typeface="Cambria Math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nl-BE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nl-BE" b="0" i="1" smtClean="0">
                                  <a:latin typeface="Cambria Math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nl-BE" b="0" i="1" smtClean="0">
                                  <a:latin typeface="Cambria Math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nl-BE" b="0" i="1" smtClean="0">
                              <a:latin typeface="Cambria Math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nl-BE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nl-BE" b="0" i="1" smtClean="0">
                                  <a:latin typeface="Cambria Math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nl-BE" b="0" i="1" smtClean="0">
                                  <a:latin typeface="Cambria Math" charset="0"/>
                                </a:rPr>
                                <m:t>4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nl-NL" dirty="0"/>
                            <m:t> </m:t>
                          </m:r>
                        </m:e>
                      </m:d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09" y="926163"/>
                <a:ext cx="3214470" cy="531877"/>
              </a:xfrm>
              <a:prstGeom prst="rect">
                <a:avLst/>
              </a:prstGeom>
              <a:blipFill rotWithShape="0">
                <a:blip r:embed="rId2"/>
                <a:stretch>
                  <a:fillRect l="-19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hthoek 2"/>
          <p:cNvSpPr/>
          <p:nvPr/>
        </p:nvSpPr>
        <p:spPr>
          <a:xfrm>
            <a:off x="3428670" y="132695"/>
            <a:ext cx="22116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Voorbeeld 3</a:t>
            </a:r>
            <a:endParaRPr lang="nl-BE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kstvak 17"/>
              <p:cNvSpPr txBox="1"/>
              <p:nvPr/>
            </p:nvSpPr>
            <p:spPr>
              <a:xfrm>
                <a:off x="3047908" y="1832834"/>
                <a:ext cx="1534849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−4+2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8" name="Tekstvak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08" y="1832834"/>
                <a:ext cx="1534849" cy="518604"/>
              </a:xfrm>
              <a:prstGeom prst="rect">
                <a:avLst/>
              </a:prstGeom>
              <a:blipFill rotWithShape="0">
                <a:blip r:embed="rId3"/>
                <a:stretch>
                  <a:fillRect l="-39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kstvak 18"/>
              <p:cNvSpPr txBox="1"/>
              <p:nvPr/>
            </p:nvSpPr>
            <p:spPr>
              <a:xfrm>
                <a:off x="4534518" y="1832834"/>
                <a:ext cx="1534849" cy="5442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9" name="Tekstvak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4518" y="1832834"/>
                <a:ext cx="1534849" cy="54425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kstvak 19"/>
              <p:cNvSpPr txBox="1"/>
              <p:nvPr/>
            </p:nvSpPr>
            <p:spPr>
              <a:xfrm>
                <a:off x="3047908" y="2682688"/>
                <a:ext cx="706511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18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0" name="Tekstvak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08" y="2682688"/>
                <a:ext cx="706511" cy="518604"/>
              </a:xfrm>
              <a:prstGeom prst="rect">
                <a:avLst/>
              </a:prstGeom>
              <a:blipFill rotWithShape="0">
                <a:blip r:embed="rId5"/>
                <a:stretch>
                  <a:fillRect l="-86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kstvak 20"/>
              <p:cNvSpPr txBox="1"/>
              <p:nvPr/>
            </p:nvSpPr>
            <p:spPr>
              <a:xfrm>
                <a:off x="3564275" y="2682688"/>
                <a:ext cx="706511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48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1" name="Tekstvak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275" y="2682688"/>
                <a:ext cx="706511" cy="5186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kstvak 21"/>
              <p:cNvSpPr txBox="1"/>
              <p:nvPr/>
            </p:nvSpPr>
            <p:spPr>
              <a:xfrm>
                <a:off x="4181262" y="2682688"/>
                <a:ext cx="706511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24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2" name="Tekstvak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262" y="2682688"/>
                <a:ext cx="706511" cy="51860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kstvak 22"/>
              <p:cNvSpPr txBox="1"/>
              <p:nvPr/>
            </p:nvSpPr>
            <p:spPr>
              <a:xfrm>
                <a:off x="4787153" y="2682688"/>
                <a:ext cx="706511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3" name="Tekstvak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153" y="2682688"/>
                <a:ext cx="706511" cy="5186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kstvak 23"/>
              <p:cNvSpPr txBox="1"/>
              <p:nvPr/>
            </p:nvSpPr>
            <p:spPr>
              <a:xfrm>
                <a:off x="5464885" y="2682688"/>
                <a:ext cx="706511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4" name="Tekstvak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4885" y="2682688"/>
                <a:ext cx="706511" cy="51860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kstvak 24"/>
              <p:cNvSpPr txBox="1"/>
              <p:nvPr/>
            </p:nvSpPr>
            <p:spPr>
              <a:xfrm>
                <a:off x="6006537" y="2682688"/>
                <a:ext cx="706511" cy="5241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5" name="Tekstvak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537" y="2682688"/>
                <a:ext cx="706511" cy="52418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Rechte verbindingslijn 25"/>
          <p:cNvCxnSpPr/>
          <p:nvPr/>
        </p:nvCxnSpPr>
        <p:spPr>
          <a:xfrm flipV="1">
            <a:off x="3027417" y="305122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flipV="1">
            <a:off x="3669015" y="305122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 flipV="1">
            <a:off x="4313929" y="305122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 flipV="1">
            <a:off x="4954902" y="299395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 flipV="1">
            <a:off x="5596500" y="299395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 flipV="1">
            <a:off x="6241414" y="299395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kstvak 31"/>
              <p:cNvSpPr txBox="1"/>
              <p:nvPr/>
            </p:nvSpPr>
            <p:spPr>
              <a:xfrm>
                <a:off x="3047907" y="3569899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1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8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−12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−4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=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</a:t>
                </a:r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2" name="Tekstvak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07" y="3569899"/>
                <a:ext cx="2029701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4204" b="-666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kstvak 32"/>
              <p:cNvSpPr txBox="1"/>
              <p:nvPr/>
            </p:nvSpPr>
            <p:spPr>
              <a:xfrm>
                <a:off x="4987744" y="3569899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15+48−24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3" name="Tekstvak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744" y="3569899"/>
                <a:ext cx="2029701" cy="276999"/>
              </a:xfrm>
              <a:prstGeom prst="rect">
                <a:avLst/>
              </a:prstGeom>
              <a:blipFill rotWithShape="0">
                <a:blip r:embed="rId12"/>
                <a:stretch>
                  <a:fillRect l="-1802" b="-888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kstvak 33"/>
              <p:cNvSpPr txBox="1"/>
              <p:nvPr/>
            </p:nvSpPr>
            <p:spPr>
              <a:xfrm>
                <a:off x="3047907" y="4053993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2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    =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</a:t>
                </a:r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4" name="Tekstvak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07" y="4053993"/>
                <a:ext cx="2029701" cy="276999"/>
              </a:xfrm>
              <a:prstGeom prst="rect">
                <a:avLst/>
              </a:prstGeom>
              <a:blipFill rotWithShape="0">
                <a:blip r:embed="rId13"/>
                <a:stretch>
                  <a:fillRect l="-4204" t="-146667" b="-1822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kstvak 34"/>
              <p:cNvSpPr txBox="1"/>
              <p:nvPr/>
            </p:nvSpPr>
            <p:spPr>
              <a:xfrm>
                <a:off x="4987744" y="4053993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9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5" name="Tekstvak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744" y="4053993"/>
                <a:ext cx="2029701" cy="276999"/>
              </a:xfrm>
              <a:prstGeom prst="rect">
                <a:avLst/>
              </a:prstGeom>
              <a:blipFill rotWithShape="0">
                <a:blip r:embed="rId14"/>
                <a:stretch>
                  <a:fillRect l="-3904" b="-888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kstvak 35"/>
              <p:cNvSpPr txBox="1"/>
              <p:nvPr/>
            </p:nvSpPr>
            <p:spPr>
              <a:xfrm>
                <a:off x="3204706" y="4594334"/>
                <a:ext cx="1683067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9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36" name="Tekstvak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706" y="4594334"/>
                <a:ext cx="1683067" cy="520399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kstvak 36"/>
              <p:cNvSpPr txBox="1"/>
              <p:nvPr/>
            </p:nvSpPr>
            <p:spPr>
              <a:xfrm>
                <a:off x="3204706" y="5554454"/>
                <a:ext cx="168306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𝑜𝑓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:  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=4,5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37" name="Tekstvak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706" y="5554454"/>
                <a:ext cx="1683067" cy="276999"/>
              </a:xfrm>
              <a:prstGeom prst="rect">
                <a:avLst/>
              </a:prstGeom>
              <a:blipFill rotWithShape="0">
                <a:blip r:embed="rId16"/>
                <a:stretch>
                  <a:fillRect l="-6522" t="-143478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kstvak 3"/>
          <p:cNvSpPr txBox="1"/>
          <p:nvPr/>
        </p:nvSpPr>
        <p:spPr>
          <a:xfrm>
            <a:off x="3023217" y="5508287"/>
            <a:ext cx="522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C00000"/>
                </a:solidFill>
              </a:rPr>
              <a:t>(                           voor de kommafreaks…)</a:t>
            </a:r>
            <a:endParaRPr lang="nl-N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301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32" grpId="0"/>
      <p:bldP spid="33" grpId="0"/>
      <p:bldP spid="34" grpId="0"/>
      <p:bldP spid="35" grpId="0"/>
      <p:bldP spid="36" grpId="0"/>
      <p:bldP spid="37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405771" y="100422"/>
            <a:ext cx="22116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Voorbeeld 4</a:t>
            </a:r>
            <a:endParaRPr lang="nl-BE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" name="Rechte verbindingslijn 2"/>
          <p:cNvCxnSpPr/>
          <p:nvPr/>
        </p:nvCxnSpPr>
        <p:spPr>
          <a:xfrm>
            <a:off x="5372100" y="144125"/>
            <a:ext cx="0" cy="6530995"/>
          </a:xfrm>
          <a:prstGeom prst="line">
            <a:avLst/>
          </a:prstGeom>
          <a:ln w="412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/>
              <p:cNvSpPr txBox="1"/>
              <p:nvPr/>
            </p:nvSpPr>
            <p:spPr>
              <a:xfrm>
                <a:off x="1265769" y="736590"/>
                <a:ext cx="3062698" cy="526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−1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∙</m:t>
                      </m:r>
                      <m:d>
                        <m:d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BE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nl-BE" b="0" i="1" smtClean="0">
                                  <a:latin typeface="Cambria Math" charset="0"/>
                                </a:rPr>
                                <m:t>2</m:t>
                              </m:r>
                              <m:r>
                                <a:rPr lang="nl-BE" b="0" i="1" smtClean="0">
                                  <a:latin typeface="Cambria Math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nl-BE" b="0" i="1" smtClean="0">
                                  <a:latin typeface="Cambria Math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nl-BE" b="0" i="1" smtClean="0">
                              <a:latin typeface="Cambria Math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nl-BE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nl-BE" b="0" i="1" smtClean="0">
                                  <a:latin typeface="Cambria Math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nl-BE" b="0" i="1" smtClean="0">
                                  <a:latin typeface="Cambria Math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lang="nl-BE" b="0" i="1" smtClean="0">
                          <a:latin typeface="Cambria Math" charset="0"/>
                        </a:rPr>
                        <m:t>=2</m:t>
                      </m:r>
                      <m:r>
                        <a:rPr lang="nl-BE" b="0" i="1" smtClean="0"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latin typeface="Cambria Math" charset="0"/>
                        </a:rPr>
                        <m:t>−</m:t>
                      </m:r>
                      <m:d>
                        <m:dPr>
                          <m:ctrlPr>
                            <a:rPr lang="nl-BE" b="0" i="1" smtClean="0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BE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nl-BE" b="0" i="1" smtClean="0">
                                  <a:latin typeface="Cambria Math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nl-BE" b="0" i="1" smtClean="0">
                                  <a:latin typeface="Cambria Math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nl-BE" b="0" i="1" smtClean="0">
                              <a:latin typeface="Cambria Math" charset="0"/>
                            </a:rPr>
                            <m:t>−1</m:t>
                          </m:r>
                          <m:r>
                            <m:rPr>
                              <m:nor/>
                            </m:rPr>
                            <a:rPr lang="nl-NL" dirty="0"/>
                            <m:t> </m:t>
                          </m:r>
                        </m:e>
                      </m:d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4" name="Tekstvak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769" y="736590"/>
                <a:ext cx="3062698" cy="526298"/>
              </a:xfrm>
              <a:prstGeom prst="rect">
                <a:avLst/>
              </a:prstGeom>
              <a:blipFill rotWithShape="0">
                <a:blip r:embed="rId2"/>
                <a:stretch>
                  <a:fillRect l="-19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kstvak 4"/>
          <p:cNvSpPr txBox="1"/>
          <p:nvPr/>
        </p:nvSpPr>
        <p:spPr>
          <a:xfrm>
            <a:off x="5504554" y="280371"/>
            <a:ext cx="3143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Welk bewerkingsteken staat er voor het eerste paar haakjes?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504554" y="893556"/>
            <a:ext cx="31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3858B7"/>
                </a:solidFill>
              </a:rPr>
              <a:t>maalteken</a:t>
            </a:r>
            <a:endParaRPr lang="nl-NL" dirty="0">
              <a:solidFill>
                <a:srgbClr val="3858B7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5504554" y="1262888"/>
            <a:ext cx="3143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Wat pas je toe om deze haakjes uit te werken? 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5504554" y="1910763"/>
            <a:ext cx="31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>
                <a:solidFill>
                  <a:srgbClr val="3858B7"/>
                </a:solidFill>
              </a:rPr>
              <a:t>distributiviteit</a:t>
            </a:r>
            <a:endParaRPr lang="nl-NL" dirty="0">
              <a:solidFill>
                <a:srgbClr val="3858B7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504554" y="2381683"/>
            <a:ext cx="3143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Bij het tweede </a:t>
            </a:r>
            <a:r>
              <a:rPr lang="nl-NL" dirty="0" smtClean="0"/>
              <a:t>paar haakjes staat voor het haakje een: 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5504554" y="3028014"/>
            <a:ext cx="31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3858B7"/>
                </a:solidFill>
              </a:rPr>
              <a:t>minteken</a:t>
            </a:r>
            <a:endParaRPr lang="nl-NL" dirty="0">
              <a:solidFill>
                <a:srgbClr val="3858B7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5504553" y="3409622"/>
            <a:ext cx="33705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Ik laat de haakjes weg, maar ik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wijzig het toestandsteken van elke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……………….. tussen de haakjes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5504554" y="4404993"/>
            <a:ext cx="31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3858B7"/>
                </a:solidFill>
              </a:rPr>
              <a:t>term</a:t>
            </a:r>
            <a:endParaRPr lang="nl-NL" dirty="0">
              <a:solidFill>
                <a:srgbClr val="3858B7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kstvak 14"/>
              <p:cNvSpPr txBox="1"/>
              <p:nvPr/>
            </p:nvSpPr>
            <p:spPr>
              <a:xfrm>
                <a:off x="1351830" y="1505586"/>
                <a:ext cx="706511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−1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5" name="Tekstvak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830" y="1505586"/>
                <a:ext cx="706511" cy="520399"/>
              </a:xfrm>
              <a:prstGeom prst="rect">
                <a:avLst/>
              </a:prstGeom>
              <a:blipFill rotWithShape="0">
                <a:blip r:embed="rId3"/>
                <a:stretch>
                  <a:fillRect l="-86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kstvak 15"/>
              <p:cNvSpPr txBox="1"/>
              <p:nvPr/>
            </p:nvSpPr>
            <p:spPr>
              <a:xfrm>
                <a:off x="2008046" y="1505586"/>
                <a:ext cx="932421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 =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6" name="Tekstvak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046" y="1505586"/>
                <a:ext cx="932421" cy="52046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kstvak 16"/>
              <p:cNvSpPr txBox="1"/>
              <p:nvPr/>
            </p:nvSpPr>
            <p:spPr>
              <a:xfrm>
                <a:off x="2985513" y="1549829"/>
                <a:ext cx="1491816" cy="474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2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+1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7" name="Tekstvak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5513" y="1549829"/>
                <a:ext cx="1491816" cy="4743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kstvak 17"/>
              <p:cNvSpPr txBox="1"/>
              <p:nvPr/>
            </p:nvSpPr>
            <p:spPr>
              <a:xfrm>
                <a:off x="1351830" y="2274956"/>
                <a:ext cx="706511" cy="5259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−5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8" name="Tekstvak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830" y="2274956"/>
                <a:ext cx="706511" cy="525978"/>
              </a:xfrm>
              <a:prstGeom prst="rect">
                <a:avLst/>
              </a:prstGeom>
              <a:blipFill rotWithShape="0">
                <a:blip r:embed="rId6"/>
                <a:stretch>
                  <a:fillRect l="-86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kstvak 18"/>
              <p:cNvSpPr txBox="1"/>
              <p:nvPr/>
            </p:nvSpPr>
            <p:spPr>
              <a:xfrm>
                <a:off x="2058341" y="2274956"/>
                <a:ext cx="927172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6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=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19" name="Tekstvak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8341" y="2274956"/>
                <a:ext cx="927172" cy="52046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kstvak 19"/>
              <p:cNvSpPr txBox="1"/>
              <p:nvPr/>
            </p:nvSpPr>
            <p:spPr>
              <a:xfrm>
                <a:off x="2899788" y="2274956"/>
                <a:ext cx="707653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30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0" name="Tekstvak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9788" y="2274956"/>
                <a:ext cx="707653" cy="520463"/>
              </a:xfrm>
              <a:prstGeom prst="rect">
                <a:avLst/>
              </a:prstGeom>
              <a:blipFill rotWithShape="0">
                <a:blip r:embed="rId8"/>
                <a:stretch>
                  <a:fillRect l="-86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kstvak 20"/>
              <p:cNvSpPr txBox="1"/>
              <p:nvPr/>
            </p:nvSpPr>
            <p:spPr>
              <a:xfrm>
                <a:off x="3363374" y="2274956"/>
                <a:ext cx="707653" cy="5260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1" name="Tekstvak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74" y="2274956"/>
                <a:ext cx="707653" cy="52604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kstvak 21"/>
              <p:cNvSpPr txBox="1"/>
              <p:nvPr/>
            </p:nvSpPr>
            <p:spPr>
              <a:xfrm>
                <a:off x="3918538" y="2274956"/>
                <a:ext cx="707653" cy="5260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2" name="Tekstvak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8538" y="2274956"/>
                <a:ext cx="707653" cy="52604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Rechte verbindingslijn 22"/>
          <p:cNvCxnSpPr/>
          <p:nvPr/>
        </p:nvCxnSpPr>
        <p:spPr>
          <a:xfrm flipV="1">
            <a:off x="1351830" y="2585291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 flipV="1">
            <a:off x="2199207" y="2585291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 flipV="1">
            <a:off x="2895559" y="2597691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V="1">
            <a:off x="3513630" y="2585291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flipV="1">
            <a:off x="4103716" y="2604967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kstvak 28"/>
              <p:cNvSpPr txBox="1"/>
              <p:nvPr/>
            </p:nvSpPr>
            <p:spPr>
              <a:xfrm>
                <a:off x="1333673" y="3141441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−5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−30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+5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=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</a:t>
                </a:r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29" name="Tekstvak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673" y="3141441"/>
                <a:ext cx="2029701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2102" b="-65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kstvak 29"/>
              <p:cNvSpPr txBox="1"/>
              <p:nvPr/>
            </p:nvSpPr>
            <p:spPr>
              <a:xfrm>
                <a:off x="3342398" y="3141441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15−6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0" name="Tekstvak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398" y="3141441"/>
                <a:ext cx="2029701" cy="276999"/>
              </a:xfrm>
              <a:prstGeom prst="rect">
                <a:avLst/>
              </a:prstGeom>
              <a:blipFill rotWithShape="0">
                <a:blip r:embed="rId12"/>
                <a:stretch>
                  <a:fillRect l="-4204" b="-65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Rechte verbindingslijn 31"/>
          <p:cNvCxnSpPr/>
          <p:nvPr/>
        </p:nvCxnSpPr>
        <p:spPr>
          <a:xfrm flipV="1">
            <a:off x="1351830" y="3208312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 flipV="1">
            <a:off x="2580561" y="3208312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kstvak 33"/>
              <p:cNvSpPr txBox="1"/>
              <p:nvPr/>
            </p:nvSpPr>
            <p:spPr>
              <a:xfrm>
                <a:off x="1333673" y="3785434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−30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      =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</a:t>
                </a:r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4" name="Tekstvak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673" y="3785434"/>
                <a:ext cx="2029701" cy="276999"/>
              </a:xfrm>
              <a:prstGeom prst="rect">
                <a:avLst/>
              </a:prstGeom>
              <a:blipFill rotWithShape="0">
                <a:blip r:embed="rId13"/>
                <a:stretch>
                  <a:fillRect l="-2102" t="-146667" b="-1822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kstvak 34"/>
              <p:cNvSpPr txBox="1"/>
              <p:nvPr/>
            </p:nvSpPr>
            <p:spPr>
              <a:xfrm>
                <a:off x="3301654" y="3785434"/>
                <a:ext cx="170239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9 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5" name="Tekstvak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654" y="3785434"/>
                <a:ext cx="1702398" cy="276999"/>
              </a:xfrm>
              <a:prstGeom prst="rect">
                <a:avLst/>
              </a:prstGeom>
              <a:blipFill rotWithShape="0">
                <a:blip r:embed="rId14"/>
                <a:stretch>
                  <a:fillRect l="-5018" t="-146667" b="-1822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kstvak 35"/>
              <p:cNvSpPr txBox="1"/>
              <p:nvPr/>
            </p:nvSpPr>
            <p:spPr>
              <a:xfrm>
                <a:off x="1839839" y="4258220"/>
                <a:ext cx="1683067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9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−30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6" name="Tekstvak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839" y="4258220"/>
                <a:ext cx="1683067" cy="520399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kstvak 36"/>
              <p:cNvSpPr txBox="1"/>
              <p:nvPr/>
            </p:nvSpPr>
            <p:spPr>
              <a:xfrm>
                <a:off x="1839839" y="5036793"/>
                <a:ext cx="1683067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−3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 xmlns="">
          <p:sp>
            <p:nvSpPr>
              <p:cNvPr id="37" name="Tekstvak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839" y="5036793"/>
                <a:ext cx="1683067" cy="520399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kstvak 37"/>
              <p:cNvSpPr txBox="1"/>
              <p:nvPr/>
            </p:nvSpPr>
            <p:spPr>
              <a:xfrm>
                <a:off x="1442819" y="5815863"/>
                <a:ext cx="168306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𝑜𝑓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:  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=−0,3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38" name="Tekstvak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819" y="5815863"/>
                <a:ext cx="1683067" cy="276999"/>
              </a:xfrm>
              <a:prstGeom prst="rect">
                <a:avLst/>
              </a:prstGeom>
              <a:blipFill rotWithShape="0">
                <a:blip r:embed="rId17"/>
                <a:stretch>
                  <a:fillRect l="-6522" t="-146667" b="-1822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kstvak 38"/>
          <p:cNvSpPr txBox="1"/>
          <p:nvPr/>
        </p:nvSpPr>
        <p:spPr>
          <a:xfrm>
            <a:off x="1265769" y="5769696"/>
            <a:ext cx="522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>
                <a:solidFill>
                  <a:srgbClr val="C00000"/>
                </a:solidFill>
              </a:rPr>
              <a:t>(                            </a:t>
            </a:r>
            <a:r>
              <a:rPr lang="nl-NL" dirty="0" smtClean="0">
                <a:solidFill>
                  <a:srgbClr val="C00000"/>
                </a:solidFill>
              </a:rPr>
              <a:t>voor de kommafreaks…)</a:t>
            </a:r>
            <a:endParaRPr lang="nl-N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777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3112455" y="685197"/>
                <a:ext cx="2361352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2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BE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3</m:t>
                          </m:r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  <m:r>
                            <a:rPr lang="nl-BE" b="0" i="1" smtClean="0">
                              <a:latin typeface="Cambria Math" charset="0"/>
                            </a:rPr>
                            <m:t>−4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5</m:t>
                          </m:r>
                        </m:den>
                      </m:f>
                      <m:r>
                        <a:rPr lang="nl-BE" b="0" i="1" smtClean="0">
                          <a:latin typeface="Cambria Math" charset="0"/>
                        </a:rPr>
                        <m:t>=4−</m:t>
                      </m:r>
                      <m:f>
                        <m:fPr>
                          <m:ctrlPr>
                            <a:rPr lang="nl-BE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latin typeface="Cambria Math" charset="0"/>
                            </a:rPr>
                            <m:t>𝑥</m:t>
                          </m:r>
                          <m:r>
                            <a:rPr lang="nl-BE" b="0" i="1" smtClean="0">
                              <a:latin typeface="Cambria Math" charset="0"/>
                            </a:rPr>
                            <m:t>−3</m:t>
                          </m:r>
                        </m:num>
                        <m:den>
                          <m:r>
                            <a:rPr lang="nl-BE" b="0" i="1" smtClean="0">
                              <a:latin typeface="Cambria Math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nl-NL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2455" y="685197"/>
                <a:ext cx="2361352" cy="520463"/>
              </a:xfrm>
              <a:prstGeom prst="rect">
                <a:avLst/>
              </a:prstGeom>
              <a:blipFill rotWithShape="0">
                <a:blip r:embed="rId2"/>
                <a:stretch>
                  <a:fillRect l="-25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hthoek 2"/>
          <p:cNvSpPr/>
          <p:nvPr/>
        </p:nvSpPr>
        <p:spPr>
          <a:xfrm>
            <a:off x="405771" y="100422"/>
            <a:ext cx="22116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Voorbeeld 5</a:t>
            </a:r>
            <a:endParaRPr lang="nl-BE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vak 3"/>
              <p:cNvSpPr txBox="1"/>
              <p:nvPr/>
            </p:nvSpPr>
            <p:spPr>
              <a:xfrm>
                <a:off x="2970444" y="1592631"/>
                <a:ext cx="681365" cy="4743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4" name="Tekstvak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444" y="1592631"/>
                <a:ext cx="681365" cy="47436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vak 4"/>
              <p:cNvSpPr txBox="1"/>
              <p:nvPr/>
            </p:nvSpPr>
            <p:spPr>
              <a:xfrm>
                <a:off x="3228628" y="1547105"/>
                <a:ext cx="1337581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628" y="1547105"/>
                <a:ext cx="1337581" cy="52046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vak 5"/>
              <p:cNvSpPr txBox="1"/>
              <p:nvPr/>
            </p:nvSpPr>
            <p:spPr>
              <a:xfrm>
                <a:off x="4792442" y="1547105"/>
                <a:ext cx="681365" cy="5175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6" name="Tekstvak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442" y="1547105"/>
                <a:ext cx="681365" cy="51757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vak 6"/>
              <p:cNvSpPr txBox="1"/>
              <p:nvPr/>
            </p:nvSpPr>
            <p:spPr>
              <a:xfrm>
                <a:off x="5025480" y="1592631"/>
                <a:ext cx="681365" cy="4725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7" name="Tekstvak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5480" y="1592631"/>
                <a:ext cx="681365" cy="4725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kstvak 7"/>
              <p:cNvSpPr txBox="1"/>
              <p:nvPr/>
            </p:nvSpPr>
            <p:spPr>
              <a:xfrm>
                <a:off x="5473807" y="1545594"/>
                <a:ext cx="681365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8" name="Tekstvak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807" y="1545594"/>
                <a:ext cx="681365" cy="51860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vak 8"/>
              <p:cNvSpPr txBox="1"/>
              <p:nvPr/>
            </p:nvSpPr>
            <p:spPr>
              <a:xfrm>
                <a:off x="3808118" y="1543735"/>
                <a:ext cx="1337581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4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=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9" name="Tekstvak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118" y="1543735"/>
                <a:ext cx="1337581" cy="52046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Bliksemflits 9"/>
          <p:cNvSpPr/>
          <p:nvPr/>
        </p:nvSpPr>
        <p:spPr>
          <a:xfrm rot="4635976">
            <a:off x="5351983" y="325326"/>
            <a:ext cx="1280009" cy="1228662"/>
          </a:xfrm>
          <a:prstGeom prst="lightningBolt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kstvak 16"/>
              <p:cNvSpPr txBox="1"/>
              <p:nvPr/>
            </p:nvSpPr>
            <p:spPr>
              <a:xfrm>
                <a:off x="2581758" y="3233312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10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+12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+5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𝑥</m:t>
                    </m:r>
                    <m:r>
                      <a:rPr lang="nl-BE" b="0" i="1" smtClean="0">
                        <a:solidFill>
                          <a:srgbClr val="3858B7"/>
                        </a:solidFill>
                        <a:latin typeface="Cambria Math" charset="0"/>
                      </a:rPr>
                      <m:t>   =</m:t>
                    </m:r>
                  </m:oMath>
                </a14:m>
                <a:r>
                  <a:rPr lang="nl-NL" dirty="0" smtClean="0">
                    <a:solidFill>
                      <a:srgbClr val="3858B7"/>
                    </a:solidFill>
                  </a:rPr>
                  <a:t> </a:t>
                </a:r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17" name="Tekstvak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758" y="3233312"/>
                <a:ext cx="2029701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4217" t="-143478" b="-17608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kstvak 17"/>
              <p:cNvSpPr txBox="1"/>
              <p:nvPr/>
            </p:nvSpPr>
            <p:spPr>
              <a:xfrm>
                <a:off x="4743249" y="3233312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80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15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16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18" name="Tekstvak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3249" y="3233312"/>
                <a:ext cx="2029701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3904" b="-652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kstvak 18"/>
              <p:cNvSpPr txBox="1"/>
              <p:nvPr/>
            </p:nvSpPr>
            <p:spPr>
              <a:xfrm>
                <a:off x="3103423" y="3825631"/>
                <a:ext cx="202970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2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7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=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19" name="Tekstvak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423" y="3825631"/>
                <a:ext cx="2029701" cy="276999"/>
              </a:xfrm>
              <a:prstGeom prst="rect">
                <a:avLst/>
              </a:prstGeom>
              <a:blipFill rotWithShape="0">
                <a:blip r:embed="rId11"/>
                <a:stretch>
                  <a:fillRect t="-148889" b="-18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kstvak 20"/>
              <p:cNvSpPr txBox="1"/>
              <p:nvPr/>
            </p:nvSpPr>
            <p:spPr>
              <a:xfrm>
                <a:off x="3952755" y="4280777"/>
                <a:ext cx="1683067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111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1" name="Tekstvak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755" y="4280777"/>
                <a:ext cx="1683067" cy="518604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Bliksemflits 21"/>
          <p:cNvSpPr/>
          <p:nvPr/>
        </p:nvSpPr>
        <p:spPr>
          <a:xfrm rot="4635976">
            <a:off x="5402295" y="332341"/>
            <a:ext cx="1280009" cy="1228662"/>
          </a:xfrm>
          <a:prstGeom prst="lightningBolt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kstvak 22"/>
              <p:cNvSpPr txBox="1"/>
              <p:nvPr/>
            </p:nvSpPr>
            <p:spPr>
              <a:xfrm>
                <a:off x="2585624" y="2377013"/>
                <a:ext cx="681365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10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3" name="Tekstvak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624" y="2377013"/>
                <a:ext cx="681365" cy="518604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kstvak 23"/>
              <p:cNvSpPr txBox="1"/>
              <p:nvPr/>
            </p:nvSpPr>
            <p:spPr>
              <a:xfrm>
                <a:off x="3049961" y="2368106"/>
                <a:ext cx="1337581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12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20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4" name="Tekstvak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9961" y="2368106"/>
                <a:ext cx="1337581" cy="52046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kstvak 24"/>
              <p:cNvSpPr txBox="1"/>
              <p:nvPr/>
            </p:nvSpPr>
            <p:spPr>
              <a:xfrm>
                <a:off x="4613775" y="2368106"/>
                <a:ext cx="681365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80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5" name="Tekstvak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775" y="2368106"/>
                <a:ext cx="681365" cy="518604"/>
              </a:xfrm>
              <a:prstGeom prst="rect">
                <a:avLst/>
              </a:prstGeom>
              <a:blipFill rotWithShape="0">
                <a:blip r:embed="rId15"/>
                <a:stretch>
                  <a:fillRect l="-89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kstvak 25"/>
              <p:cNvSpPr txBox="1"/>
              <p:nvPr/>
            </p:nvSpPr>
            <p:spPr>
              <a:xfrm>
                <a:off x="4954457" y="2374926"/>
                <a:ext cx="681365" cy="5241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5</m:t>
                          </m:r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𝑥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6" name="Tekstvak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457" y="2374926"/>
                <a:ext cx="681365" cy="52418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kstvak 26"/>
              <p:cNvSpPr txBox="1"/>
              <p:nvPr/>
            </p:nvSpPr>
            <p:spPr>
              <a:xfrm>
                <a:off x="5517428" y="2368106"/>
                <a:ext cx="681365" cy="5241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+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15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7" name="Tekstvak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7428" y="2368106"/>
                <a:ext cx="681365" cy="524182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kstvak 27"/>
              <p:cNvSpPr txBox="1"/>
              <p:nvPr/>
            </p:nvSpPr>
            <p:spPr>
              <a:xfrm>
                <a:off x="3693977" y="2375854"/>
                <a:ext cx="889253" cy="5204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−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16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20</m:t>
                          </m:r>
                        </m:den>
                      </m:f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= </m:t>
                      </m:r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28" name="Tekstvak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977" y="2375854"/>
                <a:ext cx="889253" cy="520463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Rechte verbindingslijn 28"/>
          <p:cNvCxnSpPr/>
          <p:nvPr/>
        </p:nvCxnSpPr>
        <p:spPr>
          <a:xfrm flipV="1">
            <a:off x="2581758" y="2720597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 flipV="1">
            <a:off x="3223356" y="2720597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 flipV="1">
            <a:off x="3791480" y="2720597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 flipV="1">
            <a:off x="4518705" y="2703393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 flipV="1">
            <a:off x="5066034" y="2697848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Rechte verbindingslijn 33"/>
          <p:cNvCxnSpPr/>
          <p:nvPr/>
        </p:nvCxnSpPr>
        <p:spPr>
          <a:xfrm flipV="1">
            <a:off x="5655062" y="2720597"/>
            <a:ext cx="406095" cy="2101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kstvak 34"/>
              <p:cNvSpPr txBox="1"/>
              <p:nvPr/>
            </p:nvSpPr>
            <p:spPr>
              <a:xfrm>
                <a:off x="3952755" y="5023682"/>
                <a:ext cx="1683067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𝑥</m:t>
                      </m:r>
                      <m:r>
                        <a:rPr lang="nl-BE" b="0" i="1" smtClean="0">
                          <a:solidFill>
                            <a:srgbClr val="3858B7"/>
                          </a:solidFill>
                          <a:latin typeface="Cambria Math" charset="0"/>
                        </a:rPr>
                        <m:t>    =   </m:t>
                      </m:r>
                      <m:f>
                        <m:fPr>
                          <m:ctrlPr>
                            <a:rPr lang="nl-NL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37</m:t>
                          </m:r>
                        </m:num>
                        <m:den>
                          <m:r>
                            <a:rPr lang="nl-BE" b="0" i="1" smtClean="0">
                              <a:solidFill>
                                <a:srgbClr val="3858B7"/>
                              </a:solidFill>
                              <a:latin typeface="Cambria Math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nl-NL" dirty="0">
                  <a:solidFill>
                    <a:srgbClr val="3858B7"/>
                  </a:solidFill>
                </a:endParaRPr>
              </a:p>
            </p:txBody>
          </p:sp>
        </mc:Choice>
        <mc:Fallback>
          <p:sp>
            <p:nvSpPr>
              <p:cNvPr id="35" name="Tekstvak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755" y="5023682"/>
                <a:ext cx="1683067" cy="518604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kstvak 35"/>
          <p:cNvSpPr txBox="1"/>
          <p:nvPr/>
        </p:nvSpPr>
        <p:spPr>
          <a:xfrm>
            <a:off x="4752891" y="3820086"/>
            <a:ext cx="202970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dirty="0" smtClean="0">
                <a:solidFill>
                  <a:srgbClr val="3858B7"/>
                </a:solidFill>
              </a:rPr>
              <a:t>111</a:t>
            </a:r>
            <a:endParaRPr lang="nl-NL" dirty="0">
              <a:solidFill>
                <a:srgbClr val="3858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0" grpId="1" animBg="1"/>
      <p:bldP spid="17" grpId="0"/>
      <p:bldP spid="18" grpId="0"/>
      <p:bldP spid="19" grpId="0"/>
      <p:bldP spid="21" grpId="0"/>
      <p:bldP spid="22" grpId="2" animBg="1"/>
      <p:bldP spid="23" grpId="0"/>
      <p:bldP spid="24" grpId="0"/>
      <p:bldP spid="25" grpId="0"/>
      <p:bldP spid="26" grpId="0"/>
      <p:bldP spid="27" grpId="0"/>
      <p:bldP spid="28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Office-thema">
  <a:themeElements>
    <a:clrScheme name="Office-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253</Words>
  <Application>Microsoft Macintosh PowerPoint</Application>
  <PresentationFormat>Diavoorstelling (4:3)</PresentationFormat>
  <Paragraphs>102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4" baseType="lpstr">
      <vt:lpstr>Abadi MT Condensed Extra Bold</vt:lpstr>
      <vt:lpstr>Calibri</vt:lpstr>
      <vt:lpstr>Calibri Light</vt:lpstr>
      <vt:lpstr>Cambria Math</vt:lpstr>
      <vt:lpstr>Wingdings</vt:lpstr>
      <vt:lpstr>Arial</vt:lpstr>
      <vt:lpstr>Office-thema</vt:lpstr>
      <vt:lpstr>Vergelijkingen met breuken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Vergelijkingen met breuken</dc:title>
  <dc:creator>Gerry Seynaeve</dc:creator>
  <cp:lastModifiedBy>Gerry Seynaeve</cp:lastModifiedBy>
  <cp:revision>31</cp:revision>
  <dcterms:created xsi:type="dcterms:W3CDTF">2015-09-19T14:53:41Z</dcterms:created>
  <dcterms:modified xsi:type="dcterms:W3CDTF">2015-09-20T14:04:39Z</dcterms:modified>
</cp:coreProperties>
</file>