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13"/>
  </p:normalViewPr>
  <p:slideViewPr>
    <p:cSldViewPr snapToGrid="0" snapToObjects="1">
      <p:cViewPr varScale="1">
        <p:scale>
          <a:sx n="112" d="100"/>
          <a:sy n="112" d="100"/>
        </p:scale>
        <p:origin x="20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BE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91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6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192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53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BE" smtClean="0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BE" smtClean="0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8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3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7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22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06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BE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73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450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BE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799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9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2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3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25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10/3/15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058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5400" dirty="0"/>
              <a:t>Omvormen van formules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Toepassing op vergelijkingen: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6273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89668" y="118812"/>
            <a:ext cx="28466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Voorbeeld:</a:t>
            </a:r>
            <a:endParaRPr lang="nl-BE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2809090" y="118812"/>
            <a:ext cx="4506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 smtClean="0"/>
              <a:t>Bereken de </a:t>
            </a:r>
            <a:r>
              <a:rPr lang="nl-NL" sz="2400" b="1" dirty="0" smtClean="0">
                <a:solidFill>
                  <a:srgbClr val="FFFF00"/>
                </a:solidFill>
              </a:rPr>
              <a:t>breedte </a:t>
            </a:r>
          </a:p>
          <a:p>
            <a:pPr algn="ctr"/>
            <a:r>
              <a:rPr lang="nl-NL" sz="2400" b="1" dirty="0" smtClean="0"/>
              <a:t>van deze rechthoek.</a:t>
            </a:r>
            <a:endParaRPr lang="nl-NL" sz="2400" b="1" dirty="0"/>
          </a:p>
        </p:txBody>
      </p:sp>
      <p:sp>
        <p:nvSpPr>
          <p:cNvPr id="4" name="Rechthoek 3"/>
          <p:cNvSpPr/>
          <p:nvPr/>
        </p:nvSpPr>
        <p:spPr>
          <a:xfrm>
            <a:off x="1892001" y="1338655"/>
            <a:ext cx="4797911" cy="17750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2449381" y="1933772"/>
            <a:ext cx="3683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 smtClean="0">
                <a:solidFill>
                  <a:schemeClr val="bg1"/>
                </a:solidFill>
              </a:rPr>
              <a:t>OMTREK = 20 cm</a:t>
            </a:r>
            <a:endParaRPr lang="nl-NL" sz="3200" b="1" dirty="0">
              <a:solidFill>
                <a:schemeClr val="bg1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2449381" y="3113666"/>
            <a:ext cx="3683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/>
              <a:t>l</a:t>
            </a:r>
            <a:r>
              <a:rPr lang="nl-NL" sz="2400" b="1" dirty="0" smtClean="0"/>
              <a:t>engte = 7 cm</a:t>
            </a:r>
            <a:endParaRPr lang="nl-NL" sz="2400" b="1" dirty="0"/>
          </a:p>
        </p:txBody>
      </p:sp>
      <p:sp>
        <p:nvSpPr>
          <p:cNvPr id="7" name="Tekstvak 6"/>
          <p:cNvSpPr txBox="1"/>
          <p:nvPr/>
        </p:nvSpPr>
        <p:spPr>
          <a:xfrm>
            <a:off x="6689911" y="1747362"/>
            <a:ext cx="2052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smtClean="0"/>
              <a:t>breedte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b="1" dirty="0" smtClean="0"/>
              <a:t>= </a:t>
            </a:r>
            <a:r>
              <a:rPr lang="nl-NL" sz="2400" b="1" dirty="0"/>
              <a:t>?</a:t>
            </a:r>
            <a:r>
              <a:rPr lang="nl-NL" sz="2400" b="1" dirty="0" smtClean="0"/>
              <a:t> cm</a:t>
            </a:r>
            <a:endParaRPr lang="nl-NL" sz="24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189668" y="3939617"/>
            <a:ext cx="3683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Formule voor omtrek?</a:t>
            </a:r>
            <a:endParaRPr lang="nl-NL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vak 8"/>
              <p:cNvSpPr txBox="1"/>
              <p:nvPr/>
            </p:nvSpPr>
            <p:spPr>
              <a:xfrm>
                <a:off x="3390068" y="3939617"/>
                <a:ext cx="36831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sz="2400" b="1" i="1" smtClean="0">
                          <a:latin typeface="Cambria Math" charset="0"/>
                        </a:rPr>
                        <m:t>𝑶</m:t>
                      </m:r>
                      <m:r>
                        <a:rPr lang="nl-BE" sz="2400" b="1" i="1" smtClean="0">
                          <a:latin typeface="Cambria Math" charset="0"/>
                        </a:rPr>
                        <m:t>=</m:t>
                      </m:r>
                      <m:r>
                        <a:rPr lang="nl-BE" sz="2400" b="1" i="1" smtClean="0">
                          <a:latin typeface="Cambria Math" charset="0"/>
                        </a:rPr>
                        <m:t>𝟐</m:t>
                      </m:r>
                      <m:r>
                        <a:rPr lang="nl-BE" sz="2400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∙</m:t>
                      </m:r>
                      <m:d>
                        <m:dPr>
                          <m:ctrlP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dPr>
                        <m:e>
                          <m: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 </m:t>
                          </m:r>
                          <m: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𝒃</m:t>
                          </m:r>
                          <m: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 + </m:t>
                          </m:r>
                          <m: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𝒍</m:t>
                          </m:r>
                          <m:r>
                            <a:rPr lang="nl-BE" sz="2400" b="1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nl-NL" sz="2400" b="1" dirty="0"/>
              </a:p>
            </p:txBody>
          </p:sp>
        </mc:Choice>
        <mc:Fallback>
          <p:sp>
            <p:nvSpPr>
              <p:cNvPr id="9" name="Tekstvak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0068" y="3939617"/>
                <a:ext cx="3683150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105263" b="-12763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kstvak 10"/>
          <p:cNvSpPr txBox="1"/>
          <p:nvPr/>
        </p:nvSpPr>
        <p:spPr>
          <a:xfrm>
            <a:off x="189668" y="4705756"/>
            <a:ext cx="3683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ym typeface="Wingdings"/>
              </a:rPr>
              <a:t> omvorming:</a:t>
            </a:r>
            <a:endParaRPr lang="nl-NL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kstvak 11"/>
              <p:cNvSpPr txBox="1"/>
              <p:nvPr/>
            </p:nvSpPr>
            <p:spPr>
              <a:xfrm>
                <a:off x="3401498" y="4498516"/>
                <a:ext cx="368315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BE" sz="2400" b="1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sz="2400" b="1" i="1" smtClean="0">
                              <a:latin typeface="Cambria Math" charset="0"/>
                            </a:rPr>
                            <m:t>𝑶</m:t>
                          </m:r>
                        </m:num>
                        <m:den>
                          <m:r>
                            <a:rPr lang="nl-BE" sz="2400" b="1" i="1" smtClean="0">
                              <a:latin typeface="Cambria Math" charset="0"/>
                            </a:rPr>
                            <m:t>𝟐</m:t>
                          </m:r>
                        </m:den>
                      </m:f>
                      <m:r>
                        <a:rPr lang="nl-BE" sz="2400" b="1" i="1" smtClean="0">
                          <a:latin typeface="Cambria Math" charset="0"/>
                        </a:rPr>
                        <m:t>=</m:t>
                      </m:r>
                      <m:r>
                        <a:rPr lang="nl-BE" sz="2400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𝒃</m:t>
                      </m:r>
                      <m:r>
                        <a:rPr lang="nl-BE" sz="2400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+</m:t>
                      </m:r>
                      <m:r>
                        <a:rPr lang="nl-BE" sz="2400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𝒍</m:t>
                      </m:r>
                    </m:oMath>
                  </m:oMathPara>
                </a14:m>
                <a:endParaRPr lang="nl-NL" sz="2400" b="1" dirty="0"/>
              </a:p>
            </p:txBody>
          </p:sp>
        </mc:Choice>
        <mc:Fallback>
          <p:sp>
            <p:nvSpPr>
              <p:cNvPr id="12" name="Tekstvak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498" y="4498516"/>
                <a:ext cx="3683150" cy="78380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kstvak 12"/>
              <p:cNvSpPr txBox="1"/>
              <p:nvPr/>
            </p:nvSpPr>
            <p:spPr>
              <a:xfrm>
                <a:off x="3390068" y="5381226"/>
                <a:ext cx="368315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BE" sz="2400" b="1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sz="2400" b="1" i="1" smtClean="0">
                              <a:latin typeface="Cambria Math" charset="0"/>
                            </a:rPr>
                            <m:t>𝑶</m:t>
                          </m:r>
                        </m:num>
                        <m:den>
                          <m:r>
                            <a:rPr lang="nl-BE" sz="2400" b="1" i="1" smtClean="0">
                              <a:latin typeface="Cambria Math" charset="0"/>
                            </a:rPr>
                            <m:t>𝟐</m:t>
                          </m:r>
                        </m:den>
                      </m:f>
                      <m:r>
                        <a:rPr lang="nl-BE" sz="2400" b="1" i="1" smtClean="0">
                          <a:latin typeface="Cambria Math" charset="0"/>
                        </a:rPr>
                        <m:t>−</m:t>
                      </m:r>
                      <m:r>
                        <a:rPr lang="nl-BE" sz="2400" b="1" i="1" smtClean="0">
                          <a:latin typeface="Cambria Math" charset="0"/>
                        </a:rPr>
                        <m:t>𝒍</m:t>
                      </m:r>
                      <m:r>
                        <a:rPr lang="nl-BE" sz="2400" b="1" i="1" smtClean="0">
                          <a:latin typeface="Cambria Math" charset="0"/>
                        </a:rPr>
                        <m:t>=</m:t>
                      </m:r>
                      <m:r>
                        <a:rPr lang="nl-BE" sz="2400" b="1" i="1" smtClean="0">
                          <a:solidFill>
                            <a:srgbClr val="FFFF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𝒃</m:t>
                      </m:r>
                    </m:oMath>
                  </m:oMathPara>
                </a14:m>
                <a:endParaRPr lang="nl-NL" sz="2400" b="1" dirty="0"/>
              </a:p>
            </p:txBody>
          </p:sp>
        </mc:Choice>
        <mc:Fallback>
          <p:sp>
            <p:nvSpPr>
              <p:cNvPr id="13" name="Tekstvak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0068" y="5381226"/>
                <a:ext cx="3683150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kstvak 13"/>
          <p:cNvSpPr txBox="1"/>
          <p:nvPr/>
        </p:nvSpPr>
        <p:spPr>
          <a:xfrm>
            <a:off x="189668" y="5586794"/>
            <a:ext cx="4130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FFFF00"/>
                </a:solidFill>
              </a:rPr>
              <a:t>Nieuwe formule voor breedte:</a:t>
            </a:r>
            <a:endParaRPr lang="nl-NL" sz="2400" b="1" dirty="0">
              <a:solidFill>
                <a:srgbClr val="FFFF0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6689910" y="2496357"/>
            <a:ext cx="2052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00B050"/>
                </a:solidFill>
              </a:rPr>
              <a:t>= 3 cm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16" name="Ovaal 15"/>
          <p:cNvSpPr/>
          <p:nvPr/>
        </p:nvSpPr>
        <p:spPr>
          <a:xfrm>
            <a:off x="5231643" y="3939616"/>
            <a:ext cx="403347" cy="45999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342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8248" y="327737"/>
            <a:ext cx="3683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Formule voor oppervlakte van een driehoek?</a:t>
            </a:r>
            <a:endParaRPr lang="nl-NL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vak 2"/>
              <p:cNvSpPr txBox="1"/>
              <p:nvPr/>
            </p:nvSpPr>
            <p:spPr>
              <a:xfrm>
                <a:off x="4512898" y="327737"/>
                <a:ext cx="3683150" cy="898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sz="3600" b="1" i="1" smtClean="0">
                        <a:latin typeface="Cambria Math" charset="0"/>
                      </a:rPr>
                      <m:t>𝑨</m:t>
                    </m:r>
                    <m:r>
                      <a:rPr lang="nl-BE" sz="3600" b="1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nl-BE" sz="3600" b="1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nl-BE" sz="3600" b="1" i="1" smtClean="0">
                            <a:latin typeface="Cambria Math" charset="0"/>
                          </a:rPr>
                          <m:t>𝒃</m:t>
                        </m:r>
                        <m:r>
                          <a:rPr lang="nl-BE" sz="3600" b="1" i="1" smtClean="0">
                            <a:latin typeface="Cambria Math" charset="0"/>
                          </a:rPr>
                          <m:t> ∙ </m:t>
                        </m:r>
                        <m:r>
                          <a:rPr lang="nl-BE" sz="36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𝒉</m:t>
                        </m:r>
                      </m:num>
                      <m:den>
                        <m:r>
                          <a:rPr lang="nl-BE" sz="3600" b="1" i="1" smtClean="0">
                            <a:latin typeface="Cambria Math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nl-NL" sz="2400" b="1" dirty="0" smtClean="0"/>
                  <a:t> </a:t>
                </a:r>
                <a:endParaRPr lang="nl-NL" sz="2400" b="1" dirty="0"/>
              </a:p>
            </p:txBody>
          </p:sp>
        </mc:Choice>
        <mc:Fallback>
          <p:sp>
            <p:nvSpPr>
              <p:cNvPr id="3" name="Tekstvak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2898" y="327737"/>
                <a:ext cx="3683150" cy="89832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kstvak 3"/>
          <p:cNvSpPr txBox="1"/>
          <p:nvPr/>
        </p:nvSpPr>
        <p:spPr>
          <a:xfrm>
            <a:off x="258248" y="1516457"/>
            <a:ext cx="3683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Omvormen naar nieuwe formule voor </a:t>
            </a:r>
            <a:r>
              <a:rPr lang="nl-NL" sz="2400" b="1" dirty="0" smtClean="0">
                <a:solidFill>
                  <a:srgbClr val="00B050"/>
                </a:solidFill>
              </a:rPr>
              <a:t>hoogte</a:t>
            </a:r>
            <a:r>
              <a:rPr lang="nl-NL" sz="2400" b="1" dirty="0" smtClean="0"/>
              <a:t>:</a:t>
            </a:r>
            <a:endParaRPr lang="nl-NL" sz="2400" b="1" dirty="0"/>
          </a:p>
        </p:txBody>
      </p:sp>
      <p:sp>
        <p:nvSpPr>
          <p:cNvPr id="5" name="Ovaal 4"/>
          <p:cNvSpPr/>
          <p:nvPr/>
        </p:nvSpPr>
        <p:spPr>
          <a:xfrm>
            <a:off x="5848863" y="327737"/>
            <a:ext cx="403347" cy="45999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vak 5"/>
              <p:cNvSpPr txBox="1"/>
              <p:nvPr/>
            </p:nvSpPr>
            <p:spPr>
              <a:xfrm>
                <a:off x="4535758" y="1516457"/>
                <a:ext cx="3683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sz="3600" b="1" i="1" smtClean="0">
                        <a:latin typeface="Cambria Math" charset="0"/>
                      </a:rPr>
                      <m:t>𝑨</m:t>
                    </m:r>
                    <m:r>
                      <a:rPr lang="nl-BE" sz="36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∙</m:t>
                    </m:r>
                    <m:r>
                      <a:rPr lang="nl-BE" sz="36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𝟐</m:t>
                    </m:r>
                    <m:r>
                      <a:rPr lang="nl-BE" sz="3600" b="1" i="1" smtClean="0">
                        <a:latin typeface="Cambria Math" charset="0"/>
                      </a:rPr>
                      <m:t>=</m:t>
                    </m:r>
                    <m:r>
                      <a:rPr lang="nl-BE" sz="3600" b="1" i="1" smtClean="0">
                        <a:latin typeface="Cambria Math" charset="0"/>
                      </a:rPr>
                      <m:t>𝒃</m:t>
                    </m:r>
                    <m:r>
                      <a:rPr lang="nl-BE" sz="36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∙</m:t>
                    </m:r>
                    <m:r>
                      <a:rPr lang="nl-BE" sz="36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𝒉</m:t>
                    </m:r>
                  </m:oMath>
                </a14:m>
                <a:r>
                  <a:rPr lang="nl-NL" sz="2400" b="1" dirty="0" smtClean="0"/>
                  <a:t>   </a:t>
                </a:r>
                <a:endParaRPr lang="nl-NL" sz="2400" b="1" dirty="0"/>
              </a:p>
            </p:txBody>
          </p:sp>
        </mc:Choice>
        <mc:Fallback>
          <p:sp>
            <p:nvSpPr>
              <p:cNvPr id="6" name="Tekstvak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758" y="1516457"/>
                <a:ext cx="3683150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vak 6"/>
              <p:cNvSpPr txBox="1"/>
              <p:nvPr/>
            </p:nvSpPr>
            <p:spPr>
              <a:xfrm>
                <a:off x="4512898" y="2442287"/>
                <a:ext cx="3683150" cy="924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nl-BE" sz="3600" b="1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nl-BE" sz="3600" b="1" i="1">
                            <a:latin typeface="Cambria Math" charset="0"/>
                          </a:rPr>
                          <m:t>𝑨</m:t>
                        </m:r>
                        <m:r>
                          <a:rPr lang="nl-BE" sz="3600" b="1" i="1" smtClean="0">
                            <a:latin typeface="Cambria Math" charset="0"/>
                          </a:rPr>
                          <m:t> </m:t>
                        </m:r>
                        <m:r>
                          <a:rPr lang="nl-BE" sz="3600" b="1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∙</m:t>
                        </m:r>
                        <m:r>
                          <a:rPr lang="nl-BE" sz="36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  <m:r>
                          <a:rPr lang="nl-BE" sz="3600" b="1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𝟐</m:t>
                        </m:r>
                      </m:num>
                      <m:den>
                        <m:r>
                          <a:rPr lang="nl-BE" sz="3600" b="1" i="1" smtClean="0">
                            <a:latin typeface="Cambria Math" charset="0"/>
                          </a:rPr>
                          <m:t>𝒃</m:t>
                        </m:r>
                      </m:den>
                    </m:f>
                    <m:r>
                      <a:rPr lang="nl-BE" sz="3600" b="1" i="1" smtClean="0">
                        <a:latin typeface="Cambria Math" charset="0"/>
                      </a:rPr>
                      <m:t>=</m:t>
                    </m:r>
                    <m:r>
                      <a:rPr lang="nl-BE" sz="36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𝒉</m:t>
                    </m:r>
                  </m:oMath>
                </a14:m>
                <a:r>
                  <a:rPr lang="nl-NL" sz="2400" b="1" dirty="0" smtClean="0"/>
                  <a:t>   </a:t>
                </a:r>
                <a:endParaRPr lang="nl-NL" sz="2400" b="1" dirty="0"/>
              </a:p>
            </p:txBody>
          </p:sp>
        </mc:Choice>
        <mc:Fallback>
          <p:sp>
            <p:nvSpPr>
              <p:cNvPr id="7" name="Tekstvak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2898" y="2442287"/>
                <a:ext cx="3683150" cy="92480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kstvak 7"/>
              <p:cNvSpPr txBox="1"/>
              <p:nvPr/>
            </p:nvSpPr>
            <p:spPr>
              <a:xfrm>
                <a:off x="4535758" y="3653867"/>
                <a:ext cx="3683150" cy="924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sz="3600" b="1" i="1" smtClean="0">
                        <a:latin typeface="Cambria Math" charset="0"/>
                      </a:rPr>
                      <m:t>𝒉</m:t>
                    </m:r>
                    <m:r>
                      <a:rPr lang="nl-BE" sz="3600" b="1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nl-BE" sz="3600" b="1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nl-BE" sz="3600" b="1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𝟐</m:t>
                        </m:r>
                        <m:r>
                          <a:rPr lang="nl-BE" sz="36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𝑨</m:t>
                        </m:r>
                      </m:num>
                      <m:den>
                        <m:r>
                          <a:rPr lang="nl-BE" sz="3600" b="1" i="1" smtClean="0">
                            <a:latin typeface="Cambria Math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nl-NL" sz="2400" b="1" dirty="0" smtClean="0"/>
                  <a:t>   </a:t>
                </a:r>
                <a:endParaRPr lang="nl-NL" sz="2400" b="1" dirty="0"/>
              </a:p>
            </p:txBody>
          </p:sp>
        </mc:Choice>
        <mc:Fallback>
          <p:sp>
            <p:nvSpPr>
              <p:cNvPr id="8" name="Tekstvak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758" y="3653867"/>
                <a:ext cx="3683150" cy="92480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kstvak 8"/>
          <p:cNvSpPr txBox="1"/>
          <p:nvPr/>
        </p:nvSpPr>
        <p:spPr>
          <a:xfrm>
            <a:off x="258248" y="3885436"/>
            <a:ext cx="4130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FFFF00"/>
                </a:solidFill>
              </a:rPr>
              <a:t>Nieuwe formule voor hoogte:</a:t>
            </a:r>
            <a:endParaRPr lang="nl-NL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992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791202" y="2696046"/>
            <a:ext cx="5593199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6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Ga naar blz</a:t>
            </a:r>
            <a:r>
              <a:rPr lang="nl-BE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. 64</a:t>
            </a:r>
            <a:br>
              <a:rPr lang="nl-BE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nl-BE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in je LWB.</a:t>
            </a:r>
            <a:endParaRPr lang="nl-BE" sz="6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2248941" y="358842"/>
            <a:ext cx="49231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Opdracht aan</a:t>
            </a:r>
            <a:br>
              <a:rPr lang="nl-BE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nl-BE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brave schaapjes:</a:t>
            </a:r>
            <a:endParaRPr lang="nl-BE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cxnSp>
        <p:nvCxnSpPr>
          <p:cNvPr id="6" name="Rechte verbindingslijn 5"/>
          <p:cNvCxnSpPr/>
          <p:nvPr/>
        </p:nvCxnSpPr>
        <p:spPr>
          <a:xfrm>
            <a:off x="2343150" y="1440180"/>
            <a:ext cx="4489305" cy="2286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hoek 8"/>
          <p:cNvSpPr/>
          <p:nvPr/>
        </p:nvSpPr>
        <p:spPr>
          <a:xfrm>
            <a:off x="2497405" y="1606356"/>
            <a:ext cx="44262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</a:t>
            </a:r>
            <a:r>
              <a:rPr lang="nl-BE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 kleine boefjes</a:t>
            </a:r>
            <a:endParaRPr lang="nl-BE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116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7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6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600"/>
                            </p:stCondLst>
                            <p:childTnLst>
                              <p:par>
                                <p:cTn id="23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1"/>
      <p:bldP spid="9" grpId="2"/>
    </p:bldLst>
  </p:timing>
</p:sld>
</file>

<file path=ppt/theme/theme1.xml><?xml version="1.0" encoding="utf-8"?>
<a:theme xmlns:a="http://schemas.openxmlformats.org/drawingml/2006/main" name="Diepte">
  <a:themeElements>
    <a:clrScheme name="Diepte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iept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ept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41</TotalTime>
  <Words>90</Words>
  <Application>Microsoft Macintosh PowerPoint</Application>
  <PresentationFormat>Diavoorstelling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Cambria Math</vt:lpstr>
      <vt:lpstr>Corbel</vt:lpstr>
      <vt:lpstr>Wingdings</vt:lpstr>
      <vt:lpstr>Arial</vt:lpstr>
      <vt:lpstr>Diepte</vt:lpstr>
      <vt:lpstr>Omvormen van formules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Omvormen van formules</dc:title>
  <dc:creator>Gerry Seynaeve</dc:creator>
  <cp:lastModifiedBy>Gerry Seynaeve</cp:lastModifiedBy>
  <cp:revision>10</cp:revision>
  <dcterms:created xsi:type="dcterms:W3CDTF">2015-10-03T15:21:07Z</dcterms:created>
  <dcterms:modified xsi:type="dcterms:W3CDTF">2015-10-03T16:02:30Z</dcterms:modified>
</cp:coreProperties>
</file>