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7" r:id="rId6"/>
    <p:sldId id="259" r:id="rId7"/>
    <p:sldId id="260" r:id="rId8"/>
    <p:sldId id="261" r:id="rId9"/>
    <p:sldId id="264" r:id="rId10"/>
    <p:sldId id="263" r:id="rId11"/>
    <p:sldId id="262" r:id="rId12"/>
    <p:sldId id="265" r:id="rId13"/>
    <p:sldId id="277" r:id="rId14"/>
    <p:sldId id="268" r:id="rId15"/>
    <p:sldId id="278" r:id="rId16"/>
    <p:sldId id="269" r:id="rId17"/>
    <p:sldId id="27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0" r:id="rId26"/>
    <p:sldId id="282" r:id="rId27"/>
    <p:sldId id="283" r:id="rId28"/>
    <p:sldId id="281" r:id="rId29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750F"/>
    <a:srgbClr val="CC0000"/>
    <a:srgbClr val="FFC000"/>
    <a:srgbClr val="4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04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99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45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31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31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78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13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614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180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101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B6540-B5F8-44C8-95C0-BA33CF655A51}" type="datetimeFigureOut">
              <a:rPr lang="nl-BE" smtClean="0"/>
              <a:t>4/06/2014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4A7E-4C01-44AB-BE8E-60B4AD651B2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349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6.xml"/><Relationship Id="rId7" Type="http://schemas.openxmlformats.org/officeDocument/2006/relationships/slide" Target="slide1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bttf.wmv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15121" y="390390"/>
            <a:ext cx="511377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5400" b="1" cap="none" spc="0" dirty="0" smtClean="0">
                <a:ln/>
                <a:solidFill>
                  <a:schemeClr val="accent4"/>
                </a:solidFill>
                <a:effectLst/>
              </a:rPr>
              <a:t>MERKWAARDIGE</a:t>
            </a:r>
            <a:br>
              <a:rPr lang="nl-NL" sz="5400" b="1" cap="none" spc="0" dirty="0" smtClean="0">
                <a:ln/>
                <a:solidFill>
                  <a:schemeClr val="accent4"/>
                </a:solidFill>
                <a:effectLst/>
              </a:rPr>
            </a:br>
            <a:r>
              <a:rPr lang="nl-NL" sz="5400" b="1" cap="none" spc="0" dirty="0" smtClean="0">
                <a:ln/>
                <a:solidFill>
                  <a:schemeClr val="accent4"/>
                </a:solidFill>
                <a:effectLst/>
              </a:rPr>
              <a:t>PRODUCTEN</a:t>
            </a:r>
          </a:p>
          <a:p>
            <a:pPr algn="ctr"/>
            <a:r>
              <a:rPr lang="nl-NL" sz="5400" b="1" dirty="0" smtClean="0">
                <a:ln/>
                <a:solidFill>
                  <a:schemeClr val="accent4"/>
                </a:solidFill>
              </a:rPr>
              <a:t>&amp;</a:t>
            </a:r>
          </a:p>
          <a:p>
            <a:pPr algn="ctr"/>
            <a:r>
              <a:rPr lang="nl-NL" sz="5400" b="1" cap="none" spc="0" dirty="0" smtClean="0">
                <a:ln/>
                <a:solidFill>
                  <a:schemeClr val="accent4"/>
                </a:solidFill>
                <a:effectLst/>
              </a:rPr>
              <a:t>ONTBINDEN</a:t>
            </a:r>
          </a:p>
          <a:p>
            <a:pPr algn="ctr"/>
            <a:r>
              <a:rPr lang="nl-NL" sz="5400" b="1" dirty="0" smtClean="0">
                <a:ln/>
                <a:solidFill>
                  <a:schemeClr val="accent4"/>
                </a:solidFill>
              </a:rPr>
              <a:t>IN FACTOREN</a:t>
            </a:r>
            <a:endParaRPr lang="nl-NL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015121" y="5772605"/>
            <a:ext cx="3366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hlinkClick r:id="rId2" action="ppaction://hlinksldjump"/>
              </a:rPr>
              <a:t>MP toegevoegde tweetermen</a:t>
            </a:r>
            <a:endParaRPr lang="nl-BE" sz="1400" dirty="0" smtClean="0"/>
          </a:p>
          <a:p>
            <a:r>
              <a:rPr lang="nl-BE" sz="1400" dirty="0" smtClean="0">
                <a:hlinkClick r:id="rId3" action="ppaction://hlinksldjump"/>
              </a:rPr>
              <a:t>MP kwadraat tweeterm</a:t>
            </a:r>
            <a:endParaRPr lang="nl-BE" sz="1400" dirty="0" smtClean="0"/>
          </a:p>
          <a:p>
            <a:r>
              <a:rPr lang="nl-BE" sz="1400" dirty="0" smtClean="0">
                <a:hlinkClick r:id="rId4" action="ppaction://hlinksldjump"/>
              </a:rPr>
              <a:t>OIF  inleiding</a:t>
            </a:r>
            <a:endParaRPr lang="nl-BE" sz="1400" dirty="0" smtClean="0"/>
          </a:p>
        </p:txBody>
      </p:sp>
      <p:sp>
        <p:nvSpPr>
          <p:cNvPr id="5" name="Rechthoek 4"/>
          <p:cNvSpPr/>
          <p:nvPr/>
        </p:nvSpPr>
        <p:spPr>
          <a:xfrm>
            <a:off x="5196183" y="5772605"/>
            <a:ext cx="1932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BE" sz="1400" dirty="0">
                <a:hlinkClick r:id="rId5" action="ppaction://hlinksldjump"/>
              </a:rPr>
              <a:t>OIF </a:t>
            </a:r>
            <a:r>
              <a:rPr lang="nl-BE" sz="1400" dirty="0" smtClean="0">
                <a:hlinkClick r:id="rId5" action="ppaction://hlinksldjump"/>
              </a:rPr>
              <a:t>afzonderen</a:t>
            </a:r>
            <a:endParaRPr lang="nl-BE" sz="1400" dirty="0" smtClean="0"/>
          </a:p>
          <a:p>
            <a:pPr algn="r"/>
            <a:r>
              <a:rPr lang="nl-BE" sz="1400" dirty="0">
                <a:hlinkClick r:id="rId6" action="ppaction://hlinksldjump"/>
              </a:rPr>
              <a:t>OIF merkwaardige </a:t>
            </a:r>
            <a:r>
              <a:rPr lang="nl-BE" sz="1400" dirty="0" smtClean="0">
                <a:hlinkClick r:id="rId6" action="ppaction://hlinksldjump"/>
              </a:rPr>
              <a:t>TT</a:t>
            </a:r>
          </a:p>
          <a:p>
            <a:pPr algn="r"/>
            <a:r>
              <a:rPr lang="nl-BE" sz="1400" dirty="0" smtClean="0">
                <a:hlinkClick r:id="rId7" action="ppaction://hlinksldjump"/>
              </a:rPr>
              <a:t>OIF </a:t>
            </a:r>
            <a:r>
              <a:rPr lang="nl-BE" sz="1400" dirty="0">
                <a:hlinkClick r:id="rId7" action="ppaction://hlinksldjump"/>
              </a:rPr>
              <a:t>merkwaardige DT</a:t>
            </a:r>
            <a:br>
              <a:rPr lang="nl-BE" sz="1400" dirty="0">
                <a:hlinkClick r:id="rId7" action="ppaction://hlinksldjump"/>
              </a:rPr>
            </a:br>
            <a:r>
              <a:rPr lang="nl-BE" sz="1400" dirty="0">
                <a:hlinkClick r:id="rId8" action="ppaction://hlinksldjump"/>
              </a:rPr>
              <a:t>OIF </a:t>
            </a:r>
            <a:r>
              <a:rPr lang="nl-BE" sz="1400" dirty="0" smtClean="0">
                <a:hlinkClick r:id="rId8" action="ppaction://hlinksldjump"/>
              </a:rPr>
              <a:t>gemengd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15277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24564" y="5295865"/>
            <a:ext cx="84948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We gaan de oefeningen op hun kop zetten! </a:t>
            </a:r>
            <a:endParaRPr lang="nl-NL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BTT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34" y="388089"/>
            <a:ext cx="8134350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kstvak 1"/>
          <p:cNvSpPr txBox="1"/>
          <p:nvPr/>
        </p:nvSpPr>
        <p:spPr>
          <a:xfrm>
            <a:off x="6847609" y="6431973"/>
            <a:ext cx="2379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>
                <a:hlinkClick r:id="rId5" action="ppaction://hlinkfile"/>
              </a:rPr>
              <a:t>Klik hier als de video niet werkt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3154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442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53291" y="1413164"/>
            <a:ext cx="252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5a ∙ (3b + 4c) = </a:t>
            </a:r>
            <a:endParaRPr lang="nl-BE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155661" y="1413164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15ab  </a:t>
            </a:r>
            <a:endParaRPr lang="nl-B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4007715" y="1413164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+ 20ac  </a:t>
            </a:r>
            <a:endParaRPr lang="nl-B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53291" y="2296391"/>
            <a:ext cx="2802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(4a+3b)∙(4a–3b) =</a:t>
            </a:r>
            <a:endParaRPr lang="nl-BE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155661" y="2296391"/>
            <a:ext cx="104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16a²</a:t>
            </a:r>
            <a:endParaRPr lang="nl-B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53291" y="3179618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(3a+5b)² =</a:t>
            </a:r>
            <a:endParaRPr lang="nl-BE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359610" y="3179618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9a²  </a:t>
            </a:r>
            <a:endParaRPr lang="nl-B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933117" y="2296391"/>
            <a:ext cx="104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nl-BE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9b² </a:t>
            </a:r>
            <a:endParaRPr lang="nl-BE" sz="2400" dirty="0"/>
          </a:p>
        </p:txBody>
      </p:sp>
      <p:sp>
        <p:nvSpPr>
          <p:cNvPr id="12" name="Tekstvak 11"/>
          <p:cNvSpPr txBox="1"/>
          <p:nvPr/>
        </p:nvSpPr>
        <p:spPr>
          <a:xfrm>
            <a:off x="3132257" y="3179618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+ 30ab  </a:t>
            </a:r>
            <a:endParaRPr lang="nl-B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4182545" y="3179618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+ 25b²  </a:t>
            </a:r>
            <a:endParaRPr lang="nl-BE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PIJL-RECHTS 13"/>
          <p:cNvSpPr/>
          <p:nvPr/>
        </p:nvSpPr>
        <p:spPr>
          <a:xfrm>
            <a:off x="467591" y="184074"/>
            <a:ext cx="4644736" cy="1018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/>
          <p:cNvSpPr txBox="1"/>
          <p:nvPr/>
        </p:nvSpPr>
        <p:spPr>
          <a:xfrm>
            <a:off x="755004" y="462395"/>
            <a:ext cx="3427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nl-BE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roducten uitwerken</a:t>
            </a:r>
            <a:endParaRPr lang="nl-BE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IJL-RECHTS 15"/>
          <p:cNvSpPr/>
          <p:nvPr/>
        </p:nvSpPr>
        <p:spPr>
          <a:xfrm rot="10800000">
            <a:off x="467591" y="3852064"/>
            <a:ext cx="4644736" cy="101830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/>
          <p:cNvSpPr/>
          <p:nvPr/>
        </p:nvSpPr>
        <p:spPr>
          <a:xfrm>
            <a:off x="353291" y="1345622"/>
            <a:ext cx="2337954" cy="567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/>
          <p:cNvSpPr txBox="1"/>
          <p:nvPr/>
        </p:nvSpPr>
        <p:spPr>
          <a:xfrm>
            <a:off x="5529184" y="1413164"/>
            <a:ext cx="2606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? ∙  ( ?  +  ? ) </a:t>
            </a:r>
            <a:endParaRPr lang="nl-BE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529184" y="1398317"/>
            <a:ext cx="24204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5a ∙ (</a:t>
            </a:r>
            <a:endParaRPr lang="nl-BE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5529184" y="1413164"/>
            <a:ext cx="24204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5a ∙ (3b + 4c)</a:t>
            </a:r>
            <a:endParaRPr lang="nl-BE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353291" y="2243695"/>
            <a:ext cx="2778966" cy="567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Tekstvak 21"/>
          <p:cNvSpPr txBox="1"/>
          <p:nvPr/>
        </p:nvSpPr>
        <p:spPr>
          <a:xfrm>
            <a:off x="5539007" y="2296391"/>
            <a:ext cx="259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(?+?) ∙ (?–?) </a:t>
            </a:r>
            <a:endParaRPr lang="nl-BE" sz="2400" dirty="0">
              <a:solidFill>
                <a:srgbClr val="C0000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539007" y="2301222"/>
            <a:ext cx="30023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(4a+3b) ∙ (</a:t>
            </a:r>
            <a:endParaRPr lang="nl-BE" sz="2400" dirty="0">
              <a:solidFill>
                <a:srgbClr val="C00000"/>
              </a:solidFill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353291" y="3126922"/>
            <a:ext cx="1787669" cy="567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/>
          <p:cNvSpPr txBox="1"/>
          <p:nvPr/>
        </p:nvSpPr>
        <p:spPr>
          <a:xfrm>
            <a:off x="5539006" y="3179618"/>
            <a:ext cx="259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(? + ?)² </a:t>
            </a:r>
            <a:endParaRPr lang="nl-BE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539006" y="3184449"/>
            <a:ext cx="25970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(3a + ?)² </a:t>
            </a:r>
            <a:endParaRPr lang="nl-BE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5539006" y="2306053"/>
            <a:ext cx="31477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(4a+3b) ∙ (4a–3b)</a:t>
            </a:r>
            <a:endParaRPr lang="nl-BE" sz="2400" dirty="0">
              <a:solidFill>
                <a:srgbClr val="C00000"/>
              </a:solidFill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5539006" y="3189280"/>
            <a:ext cx="25970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(3a + 5b)² </a:t>
            </a:r>
            <a:endParaRPr lang="nl-BE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PIJL-RECHTS 30"/>
          <p:cNvSpPr/>
          <p:nvPr/>
        </p:nvSpPr>
        <p:spPr>
          <a:xfrm>
            <a:off x="3678400" y="3852063"/>
            <a:ext cx="4644736" cy="101830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Tekstvak 32"/>
          <p:cNvSpPr txBox="1"/>
          <p:nvPr/>
        </p:nvSpPr>
        <p:spPr>
          <a:xfrm>
            <a:off x="3959629" y="4082523"/>
            <a:ext cx="3523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ontbinden in factoren</a:t>
            </a:r>
            <a:endParaRPr lang="nl-BE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/>
      <p:bldP spid="11" grpId="0"/>
      <p:bldP spid="12" grpId="0"/>
      <p:bldP spid="13" grpId="0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 animBg="1"/>
      <p:bldP spid="18" grpId="0"/>
      <p:bldP spid="19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/>
      <p:bldP spid="26" grpId="0" animBg="1"/>
      <p:bldP spid="27" grpId="0" animBg="1"/>
      <p:bldP spid="30" grpId="0" animBg="1"/>
      <p:bldP spid="31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8" y="192821"/>
            <a:ext cx="8601075" cy="443865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106881" y="1263223"/>
            <a:ext cx="108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6a ∙ (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771899" y="1263223"/>
            <a:ext cx="193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2b + c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106881" y="1803550"/>
            <a:ext cx="108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5 ∙ (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647208" y="1803550"/>
            <a:ext cx="193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3a + 8b – 5c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106881" y="2339410"/>
            <a:ext cx="108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70C0"/>
                </a:solidFill>
              </a:rPr>
              <a:t>7</a:t>
            </a:r>
            <a:r>
              <a:rPr lang="nl-BE" sz="2400" dirty="0" smtClean="0">
                <a:solidFill>
                  <a:srgbClr val="0070C0"/>
                </a:solidFill>
              </a:rPr>
              <a:t>a ∙ (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771899" y="2339410"/>
            <a:ext cx="193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4b – 3c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106881" y="2875270"/>
            <a:ext cx="108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y ∙ (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647207" y="2875270"/>
            <a:ext cx="193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7x + 8 – 11y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106881" y="3418510"/>
            <a:ext cx="108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8ab ∙ (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958935" y="3418510"/>
            <a:ext cx="193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2a + 3b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106881" y="3960663"/>
            <a:ext cx="108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3a</a:t>
            </a:r>
            <a:r>
              <a:rPr lang="nl-BE" sz="2400" baseline="30000" dirty="0" smtClean="0">
                <a:solidFill>
                  <a:srgbClr val="0070C0"/>
                </a:solidFill>
              </a:rPr>
              <a:t>2</a:t>
            </a:r>
            <a:r>
              <a:rPr lang="nl-BE" sz="2400" dirty="0" smtClean="0">
                <a:solidFill>
                  <a:srgbClr val="0070C0"/>
                </a:solidFill>
              </a:rPr>
              <a:t> ∙ (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865420" y="3960663"/>
            <a:ext cx="202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9ab – 7a</a:t>
            </a:r>
            <a:r>
              <a:rPr lang="nl-BE" sz="2400" baseline="30000" dirty="0" smtClean="0">
                <a:solidFill>
                  <a:srgbClr val="0070C0"/>
                </a:solidFill>
              </a:rPr>
              <a:t>4</a:t>
            </a:r>
            <a:r>
              <a:rPr lang="nl-BE" sz="2400" dirty="0" smtClean="0">
                <a:solidFill>
                  <a:srgbClr val="0070C0"/>
                </a:solidFill>
              </a:rPr>
              <a:t> + </a:t>
            </a:r>
            <a:r>
              <a:rPr lang="nl-BE" sz="2400" dirty="0" smtClean="0">
                <a:solidFill>
                  <a:srgbClr val="002060"/>
                </a:solidFill>
              </a:rPr>
              <a:t>1</a:t>
            </a:r>
            <a:r>
              <a:rPr lang="nl-BE" sz="2400" dirty="0" smtClean="0">
                <a:solidFill>
                  <a:srgbClr val="0070C0"/>
                </a:solidFill>
              </a:rPr>
              <a:t>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5372101" y="3960663"/>
            <a:ext cx="207817" cy="461665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08" y="4564147"/>
            <a:ext cx="88011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7818" y="187037"/>
            <a:ext cx="8643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Oefeningen op “afzonderen van gemeenschappelijke factoren”</a:t>
            </a:r>
            <a:endParaRPr lang="nl-B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07818" y="935182"/>
            <a:ext cx="369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 blz. 294 en verder: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07818" y="1683327"/>
            <a:ext cx="27735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2 oneven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3 oneven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4 oneven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372100" y="1867991"/>
            <a:ext cx="2835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Basisoefeningen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 verbeterboekje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verbeteren</a:t>
            </a:r>
          </a:p>
        </p:txBody>
      </p:sp>
      <p:sp>
        <p:nvSpPr>
          <p:cNvPr id="6" name="PIJL-RECHTS 5"/>
          <p:cNvSpPr/>
          <p:nvPr/>
        </p:nvSpPr>
        <p:spPr>
          <a:xfrm>
            <a:off x="3636818" y="2083693"/>
            <a:ext cx="1256442" cy="768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207818" y="4546474"/>
            <a:ext cx="2835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 oefeningen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 verbeterboekje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verbeteren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372100" y="4361809"/>
            <a:ext cx="24352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2 even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3 even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4 even </a:t>
            </a:r>
          </a:p>
        </p:txBody>
      </p:sp>
      <p:sp>
        <p:nvSpPr>
          <p:cNvPr id="13" name="PIJL-RECHTS 12"/>
          <p:cNvSpPr/>
          <p:nvPr/>
        </p:nvSpPr>
        <p:spPr>
          <a:xfrm rot="10800000">
            <a:off x="3636818" y="4762174"/>
            <a:ext cx="1256442" cy="768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PIJL-RECHTS 13"/>
          <p:cNvSpPr/>
          <p:nvPr/>
        </p:nvSpPr>
        <p:spPr>
          <a:xfrm rot="5400000">
            <a:off x="6377748" y="3330601"/>
            <a:ext cx="823903" cy="768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8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59" y="108239"/>
            <a:ext cx="8648700" cy="466725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106881" y="1263223"/>
            <a:ext cx="214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?   ? </a:t>
            </a:r>
            <a:r>
              <a:rPr lang="nl-BE" sz="2400" dirty="0">
                <a:solidFill>
                  <a:srgbClr val="0070C0"/>
                </a:solidFill>
              </a:rPr>
              <a:t>) ∙ </a:t>
            </a:r>
            <a:r>
              <a:rPr lang="nl-BE" sz="2400" dirty="0" smtClean="0">
                <a:solidFill>
                  <a:srgbClr val="0070C0"/>
                </a:solidFill>
              </a:rPr>
              <a:t>( ?   ? )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106881" y="1263223"/>
            <a:ext cx="23899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a + 5 </a:t>
            </a:r>
            <a:r>
              <a:rPr lang="nl-BE" sz="2400" dirty="0">
                <a:solidFill>
                  <a:srgbClr val="0070C0"/>
                </a:solidFill>
              </a:rPr>
              <a:t>) ∙ </a:t>
            </a:r>
            <a:r>
              <a:rPr lang="nl-BE" sz="2400" dirty="0" smtClean="0">
                <a:solidFill>
                  <a:srgbClr val="0070C0"/>
                </a:solidFill>
              </a:rPr>
              <a:t>( a – 5 )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096490" y="1865895"/>
            <a:ext cx="2909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( 6 + 5x ) ∙ ( 6 – 5x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106881" y="2418207"/>
            <a:ext cx="2909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b² + 7 ) ∙ ( b² – 7 )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106881" y="2970519"/>
            <a:ext cx="376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( 8a + 9b³ ) ∙ ( 8a – 9b³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096489" y="3542332"/>
            <a:ext cx="2909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( 4 + x ) ∙ ( -4 + x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096489" y="4104067"/>
            <a:ext cx="377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( 10a</a:t>
            </a:r>
            <a:r>
              <a:rPr lang="nl-BE" sz="2400" baseline="30000" dirty="0" smtClean="0">
                <a:solidFill>
                  <a:srgbClr val="0070C0"/>
                </a:solidFill>
              </a:rPr>
              <a:t>8</a:t>
            </a:r>
            <a:r>
              <a:rPr lang="nl-BE" sz="2400" dirty="0" smtClean="0">
                <a:solidFill>
                  <a:srgbClr val="0070C0"/>
                </a:solidFill>
              </a:rPr>
              <a:t> + 1 ) ∙ ( -10a</a:t>
            </a:r>
            <a:r>
              <a:rPr lang="nl-BE" sz="2400" baseline="30000" dirty="0" smtClean="0">
                <a:solidFill>
                  <a:srgbClr val="0070C0"/>
                </a:solidFill>
              </a:rPr>
              <a:t>8</a:t>
            </a:r>
            <a:r>
              <a:rPr lang="nl-BE" sz="2400" dirty="0" smtClean="0">
                <a:solidFill>
                  <a:srgbClr val="0070C0"/>
                </a:solidFill>
              </a:rPr>
              <a:t> + 1 )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005944" y="3542332"/>
            <a:ext cx="323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2060"/>
                </a:solidFill>
              </a:rPr>
              <a:t>Of: x² - 16 : (x+4)∙(x-4)</a:t>
            </a:r>
            <a:endParaRPr lang="nl-BE" sz="2400" baseline="30000" dirty="0">
              <a:solidFill>
                <a:srgbClr val="00206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237259" y="4133027"/>
            <a:ext cx="36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rgbClr val="FF0000"/>
                </a:solidFill>
              </a:rPr>
              <a:t>!</a:t>
            </a:r>
            <a:endParaRPr lang="nl-BE" sz="2400" b="1" baseline="30000" dirty="0">
              <a:solidFill>
                <a:srgbClr val="FF0000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59" y="4916496"/>
            <a:ext cx="56007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1" animBg="1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7818" y="187037"/>
            <a:ext cx="760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Oefeningen op “merkwaardige tweetermen ontbinden”</a:t>
            </a:r>
            <a:endParaRPr lang="nl-B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07818" y="935182"/>
            <a:ext cx="369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 blz. 296 en verder: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07818" y="1683327"/>
            <a:ext cx="2677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6 oneven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7 oneven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372100" y="1867991"/>
            <a:ext cx="2835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Basisoefeningen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 verbeterboekje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verbeteren</a:t>
            </a:r>
          </a:p>
        </p:txBody>
      </p:sp>
      <p:sp>
        <p:nvSpPr>
          <p:cNvPr id="6" name="PIJL-RECHTS 5"/>
          <p:cNvSpPr/>
          <p:nvPr/>
        </p:nvSpPr>
        <p:spPr>
          <a:xfrm>
            <a:off x="3636818" y="2083693"/>
            <a:ext cx="1256442" cy="768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207818" y="4546474"/>
            <a:ext cx="2835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 oefeningen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 verbeterboekje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verbeteren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372100" y="4361809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6 even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7 even</a:t>
            </a:r>
          </a:p>
        </p:txBody>
      </p:sp>
      <p:sp>
        <p:nvSpPr>
          <p:cNvPr id="13" name="PIJL-RECHTS 12"/>
          <p:cNvSpPr/>
          <p:nvPr/>
        </p:nvSpPr>
        <p:spPr>
          <a:xfrm rot="10800000">
            <a:off x="3636818" y="4762174"/>
            <a:ext cx="1256442" cy="768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PIJL-RECHTS 13"/>
          <p:cNvSpPr/>
          <p:nvPr/>
        </p:nvSpPr>
        <p:spPr>
          <a:xfrm rot="5400000">
            <a:off x="6377748" y="3330601"/>
            <a:ext cx="823903" cy="768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15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218642"/>
            <a:ext cx="8324850" cy="446722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241962" y="1304787"/>
            <a:ext cx="23899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? </a:t>
            </a:r>
            <a:r>
              <a:rPr lang="nl-BE" sz="2400" dirty="0">
                <a:solidFill>
                  <a:srgbClr val="0070C0"/>
                </a:solidFill>
              </a:rPr>
              <a:t> </a:t>
            </a:r>
            <a:r>
              <a:rPr lang="nl-BE" sz="2400" dirty="0" smtClean="0">
                <a:solidFill>
                  <a:srgbClr val="0070C0"/>
                </a:solidFill>
              </a:rPr>
              <a:t>  ?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241962" y="1304786"/>
            <a:ext cx="23899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( 2a + 3b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241962" y="1855505"/>
            <a:ext cx="23899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( 5x + 4 )²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7" name="Ovaal 6"/>
          <p:cNvSpPr/>
          <p:nvPr/>
        </p:nvSpPr>
        <p:spPr>
          <a:xfrm>
            <a:off x="1205346" y="1304786"/>
            <a:ext cx="737754" cy="461664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1278082" y="1876283"/>
            <a:ext cx="665018" cy="440887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/>
          <p:cNvSpPr txBox="1"/>
          <p:nvPr/>
        </p:nvSpPr>
        <p:spPr>
          <a:xfrm>
            <a:off x="3241962" y="2386457"/>
            <a:ext cx="23899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</a:t>
            </a:r>
            <a:r>
              <a:rPr lang="nl-BE" sz="2400" dirty="0">
                <a:solidFill>
                  <a:srgbClr val="0070C0"/>
                </a:solidFill>
              </a:rPr>
              <a:t>a² – </a:t>
            </a:r>
            <a:r>
              <a:rPr lang="nl-BE" sz="2400" dirty="0" smtClean="0">
                <a:solidFill>
                  <a:srgbClr val="0070C0"/>
                </a:solidFill>
              </a:rPr>
              <a:t>3b )²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2" name="Ovaal 11"/>
          <p:cNvSpPr/>
          <p:nvPr/>
        </p:nvSpPr>
        <p:spPr>
          <a:xfrm>
            <a:off x="1049482" y="2405001"/>
            <a:ext cx="737754" cy="440887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/>
          <p:cNvSpPr txBox="1"/>
          <p:nvPr/>
        </p:nvSpPr>
        <p:spPr>
          <a:xfrm>
            <a:off x="3241962" y="2912941"/>
            <a:ext cx="23899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( 9a </a:t>
            </a:r>
            <a:r>
              <a:rPr lang="nl-BE" sz="2400" dirty="0">
                <a:solidFill>
                  <a:srgbClr val="0070C0"/>
                </a:solidFill>
              </a:rPr>
              <a:t>– </a:t>
            </a:r>
            <a:r>
              <a:rPr lang="nl-BE" sz="2400" dirty="0" smtClean="0">
                <a:solidFill>
                  <a:srgbClr val="0070C0"/>
                </a:solidFill>
              </a:rPr>
              <a:t>b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3241962" y="3463686"/>
            <a:ext cx="23899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( 4x + 7b²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6" name="Ovaal 15"/>
          <p:cNvSpPr/>
          <p:nvPr/>
        </p:nvSpPr>
        <p:spPr>
          <a:xfrm>
            <a:off x="2026227" y="3484464"/>
            <a:ext cx="727364" cy="440887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/>
          <p:cNvSpPr txBox="1"/>
          <p:nvPr/>
        </p:nvSpPr>
        <p:spPr>
          <a:xfrm>
            <a:off x="3241962" y="3993653"/>
            <a:ext cx="23899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( 4a³ + 3 )²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8" name="Ovaal 17"/>
          <p:cNvSpPr/>
          <p:nvPr/>
        </p:nvSpPr>
        <p:spPr>
          <a:xfrm>
            <a:off x="815686" y="4014431"/>
            <a:ext cx="462396" cy="440887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ekstvak 18"/>
          <p:cNvSpPr txBox="1"/>
          <p:nvPr/>
        </p:nvSpPr>
        <p:spPr>
          <a:xfrm>
            <a:off x="5231819" y="1351456"/>
            <a:ext cx="33978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rgbClr val="7030A0"/>
                </a:solidFill>
              </a:rPr>
              <a:t>Controle DP: </a:t>
            </a:r>
            <a:r>
              <a:rPr lang="nl-BE" sz="2000" dirty="0">
                <a:solidFill>
                  <a:srgbClr val="7030A0"/>
                </a:solidFill>
              </a:rPr>
              <a:t>2a∙</a:t>
            </a:r>
            <a:r>
              <a:rPr lang="nl-BE" sz="2000" dirty="0" smtClean="0">
                <a:solidFill>
                  <a:srgbClr val="7030A0"/>
                </a:solidFill>
              </a:rPr>
              <a:t>3b∙2 = 12ab</a:t>
            </a:r>
            <a:endParaRPr lang="nl-BE" sz="2000" baseline="30000" dirty="0">
              <a:solidFill>
                <a:srgbClr val="7030A0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5231819" y="2417234"/>
            <a:ext cx="33978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rgbClr val="7030A0"/>
                </a:solidFill>
              </a:rPr>
              <a:t>Controle DP: a²∙(-3b)∙2 = -6a²b</a:t>
            </a:r>
            <a:endParaRPr lang="nl-BE" sz="2000" baseline="30000" dirty="0">
              <a:solidFill>
                <a:srgbClr val="7030A0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815686" y="2965121"/>
            <a:ext cx="22548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81</a:t>
            </a:r>
            <a:r>
              <a:rPr lang="nl-BE" sz="2000" dirty="0" smtClean="0">
                <a:solidFill>
                  <a:srgbClr val="FF0000"/>
                </a:solidFill>
              </a:rPr>
              <a:t>a²</a:t>
            </a:r>
            <a:r>
              <a:rPr lang="nl-BE" sz="2000" dirty="0" smtClean="0"/>
              <a:t> + b² - 18ab =</a:t>
            </a:r>
            <a:endParaRPr lang="nl-BE" sz="2000" baseline="30000" dirty="0"/>
          </a:p>
        </p:txBody>
      </p:sp>
      <p:sp>
        <p:nvSpPr>
          <p:cNvPr id="14" name="Ovaal 13"/>
          <p:cNvSpPr/>
          <p:nvPr/>
        </p:nvSpPr>
        <p:spPr>
          <a:xfrm>
            <a:off x="1859973" y="2944732"/>
            <a:ext cx="696190" cy="440887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Tekstvak 21"/>
          <p:cNvSpPr txBox="1"/>
          <p:nvPr/>
        </p:nvSpPr>
        <p:spPr>
          <a:xfrm>
            <a:off x="5231818" y="1883841"/>
            <a:ext cx="33978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rgbClr val="7030A0"/>
                </a:solidFill>
              </a:rPr>
              <a:t>Controle DP: 5x∙4∙2 = 40x</a:t>
            </a:r>
            <a:endParaRPr lang="nl-BE" sz="2000" baseline="30000" dirty="0">
              <a:solidFill>
                <a:srgbClr val="7030A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231818" y="2937202"/>
            <a:ext cx="33978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rgbClr val="7030A0"/>
                </a:solidFill>
              </a:rPr>
              <a:t>Controle DP: 9a∙(-b)∙2 = -18ab</a:t>
            </a:r>
            <a:endParaRPr lang="nl-BE" sz="2000" baseline="30000" dirty="0">
              <a:solidFill>
                <a:srgbClr val="7030A0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5231818" y="3340575"/>
            <a:ext cx="3397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rgbClr val="7030A0"/>
                </a:solidFill>
              </a:rPr>
              <a:t>Controle DP: 4x∙7b²∙2 = 56b²x</a:t>
            </a:r>
            <a:br>
              <a:rPr lang="nl-BE" sz="2000" dirty="0" smtClean="0">
                <a:solidFill>
                  <a:srgbClr val="7030A0"/>
                </a:solidFill>
              </a:rPr>
            </a:br>
            <a:r>
              <a:rPr lang="nl-BE" sz="2000" dirty="0" smtClean="0">
                <a:solidFill>
                  <a:srgbClr val="C00000"/>
                </a:solidFill>
              </a:rPr>
              <a:t>DUS: ontbinding niet mogelijk!</a:t>
            </a:r>
            <a:endParaRPr lang="nl-BE" sz="2000" baseline="30000" dirty="0">
              <a:solidFill>
                <a:srgbClr val="C00000"/>
              </a:solidFill>
            </a:endParaRPr>
          </a:p>
        </p:txBody>
      </p:sp>
      <p:sp>
        <p:nvSpPr>
          <p:cNvPr id="25" name="Kruis 24"/>
          <p:cNvSpPr/>
          <p:nvPr/>
        </p:nvSpPr>
        <p:spPr>
          <a:xfrm rot="2741504">
            <a:off x="3687388" y="3404558"/>
            <a:ext cx="602673" cy="613064"/>
          </a:xfrm>
          <a:prstGeom prst="plus">
            <a:avLst>
              <a:gd name="adj" fmla="val 38514"/>
            </a:avLst>
          </a:prstGeom>
          <a:solidFill>
            <a:srgbClr val="CC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Tekstvak 25"/>
          <p:cNvSpPr txBox="1"/>
          <p:nvPr/>
        </p:nvSpPr>
        <p:spPr>
          <a:xfrm>
            <a:off x="5231818" y="4018536"/>
            <a:ext cx="33978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rgbClr val="7030A0"/>
                </a:solidFill>
              </a:rPr>
              <a:t>Controle DP: 4a³∙3∙2 = 24a³</a:t>
            </a:r>
            <a:endParaRPr lang="nl-BE" sz="2000" baseline="30000" dirty="0">
              <a:solidFill>
                <a:srgbClr val="7030A0"/>
              </a:solidFill>
            </a:endParaRPr>
          </a:p>
        </p:txBody>
      </p:sp>
      <p:pic>
        <p:nvPicPr>
          <p:cNvPr id="27" name="Afbeelding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4771094"/>
            <a:ext cx="5067300" cy="981075"/>
          </a:xfrm>
          <a:prstGeom prst="rect">
            <a:avLst/>
          </a:prstGeom>
        </p:spPr>
      </p:pic>
      <p:sp>
        <p:nvSpPr>
          <p:cNvPr id="28" name="Ovaal 27"/>
          <p:cNvSpPr/>
          <p:nvPr/>
        </p:nvSpPr>
        <p:spPr>
          <a:xfrm>
            <a:off x="2119745" y="4758290"/>
            <a:ext cx="633846" cy="440887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0" name="Rechte verbindingslijn met pijl 29"/>
          <p:cNvCxnSpPr>
            <a:stCxn id="28" idx="0"/>
          </p:cNvCxnSpPr>
          <p:nvPr/>
        </p:nvCxnSpPr>
        <p:spPr>
          <a:xfrm>
            <a:off x="2436668" y="4758290"/>
            <a:ext cx="3371850" cy="1280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kstvak 31"/>
          <p:cNvSpPr txBox="1"/>
          <p:nvPr/>
        </p:nvSpPr>
        <p:spPr>
          <a:xfrm>
            <a:off x="5808518" y="4555098"/>
            <a:ext cx="23899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rgbClr val="DB750F"/>
                </a:solidFill>
              </a:rPr>
              <a:t>DP vinden?</a:t>
            </a:r>
            <a:endParaRPr lang="nl-BE" sz="2400" b="1" baseline="30000" dirty="0">
              <a:solidFill>
                <a:srgbClr val="DB750F"/>
              </a:solidFill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5808517" y="4968344"/>
            <a:ext cx="292590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smtClean="0">
                <a:solidFill>
                  <a:srgbClr val="DB750F"/>
                </a:solidFill>
              </a:rPr>
              <a:t>kan negatief zijn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smtClean="0">
                <a:solidFill>
                  <a:srgbClr val="DB750F"/>
                </a:solidFill>
              </a:rPr>
              <a:t>geen kwadraatterm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smtClean="0">
                <a:solidFill>
                  <a:srgbClr val="DB750F"/>
                </a:solidFill>
              </a:rPr>
              <a:t>soms 2 letters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smtClean="0">
                <a:solidFill>
                  <a:srgbClr val="DB750F"/>
                </a:solidFill>
              </a:rPr>
              <a:t>oneven exponent(en)</a:t>
            </a:r>
            <a:endParaRPr lang="nl-BE" sz="2000" b="1" dirty="0">
              <a:solidFill>
                <a:srgbClr val="DB75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14" grpId="0" animBg="1"/>
      <p:bldP spid="22" grpId="0" animBg="1"/>
      <p:bldP spid="23" grpId="0" animBg="1"/>
      <p:bldP spid="24" grpId="0"/>
      <p:bldP spid="25" grpId="0" animBg="1"/>
      <p:bldP spid="26" grpId="0" animBg="1"/>
      <p:bldP spid="28" grpId="0" animBg="1"/>
      <p:bldP spid="32" grpId="0" animBg="1"/>
      <p:bldP spid="3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7818" y="187037"/>
            <a:ext cx="7458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Oefeningen op “merkwaardige drietermen ontbinden”</a:t>
            </a:r>
            <a:endParaRPr lang="nl-B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07818" y="935182"/>
            <a:ext cx="369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 blz. 298 en verder: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07818" y="1683327"/>
            <a:ext cx="2845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11 oneven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12 oneven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372100" y="1867991"/>
            <a:ext cx="2835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Basisoefeningen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 verbeterboekje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verbeteren</a:t>
            </a:r>
          </a:p>
        </p:txBody>
      </p:sp>
      <p:sp>
        <p:nvSpPr>
          <p:cNvPr id="6" name="PIJL-RECHTS 5"/>
          <p:cNvSpPr/>
          <p:nvPr/>
        </p:nvSpPr>
        <p:spPr>
          <a:xfrm>
            <a:off x="3636818" y="2083693"/>
            <a:ext cx="1256442" cy="768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207818" y="4546474"/>
            <a:ext cx="2835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 oefeningen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 verbeterboekje</a:t>
            </a:r>
          </a:p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verbeteren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372100" y="4361809"/>
            <a:ext cx="2507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11 even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12 even</a:t>
            </a:r>
          </a:p>
        </p:txBody>
      </p:sp>
      <p:sp>
        <p:nvSpPr>
          <p:cNvPr id="13" name="PIJL-RECHTS 12"/>
          <p:cNvSpPr/>
          <p:nvPr/>
        </p:nvSpPr>
        <p:spPr>
          <a:xfrm rot="10800000">
            <a:off x="3636818" y="4762174"/>
            <a:ext cx="1256442" cy="768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PIJL-RECHTS 13"/>
          <p:cNvSpPr/>
          <p:nvPr/>
        </p:nvSpPr>
        <p:spPr>
          <a:xfrm rot="5400000">
            <a:off x="6377748" y="3330601"/>
            <a:ext cx="823903" cy="768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20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8286"/>
            <a:ext cx="9050482" cy="42525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219" y="0"/>
            <a:ext cx="4520046" cy="677032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78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1" y="446810"/>
            <a:ext cx="8713538" cy="46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39424"/>
            <a:ext cx="8191500" cy="423862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210792" y="2763982"/>
            <a:ext cx="64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9a²</a:t>
            </a:r>
            <a:endParaRPr lang="nl-BE" dirty="0">
              <a:solidFill>
                <a:srgbClr val="0070C0"/>
              </a:solidFill>
            </a:endParaRPr>
          </a:p>
        </p:txBody>
      </p:sp>
      <p:grpSp>
        <p:nvGrpSpPr>
          <p:cNvPr id="7" name="Groep 6"/>
          <p:cNvGrpSpPr/>
          <p:nvPr/>
        </p:nvGrpSpPr>
        <p:grpSpPr>
          <a:xfrm>
            <a:off x="1386321" y="2763982"/>
            <a:ext cx="914401" cy="384464"/>
            <a:chOff x="1444335" y="5039591"/>
            <a:chExt cx="1558638" cy="384464"/>
          </a:xfrm>
        </p:grpSpPr>
        <p:sp>
          <p:nvSpPr>
            <p:cNvPr id="5" name="Boog 4"/>
            <p:cNvSpPr/>
            <p:nvPr/>
          </p:nvSpPr>
          <p:spPr>
            <a:xfrm>
              <a:off x="1444336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" name="Boog 5"/>
            <p:cNvSpPr/>
            <p:nvPr/>
          </p:nvSpPr>
          <p:spPr>
            <a:xfrm flipH="1">
              <a:off x="1444335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8" name="Groep 7"/>
          <p:cNvGrpSpPr/>
          <p:nvPr/>
        </p:nvGrpSpPr>
        <p:grpSpPr>
          <a:xfrm>
            <a:off x="1386322" y="2722419"/>
            <a:ext cx="1291288" cy="384464"/>
            <a:chOff x="1444335" y="5039591"/>
            <a:chExt cx="1558638" cy="384464"/>
          </a:xfrm>
        </p:grpSpPr>
        <p:sp>
          <p:nvSpPr>
            <p:cNvPr id="9" name="Boog 8"/>
            <p:cNvSpPr/>
            <p:nvPr/>
          </p:nvSpPr>
          <p:spPr>
            <a:xfrm>
              <a:off x="1444336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Boog 9"/>
            <p:cNvSpPr/>
            <p:nvPr/>
          </p:nvSpPr>
          <p:spPr>
            <a:xfrm flipH="1">
              <a:off x="1444335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1" name="Tekstvak 10"/>
          <p:cNvSpPr txBox="1"/>
          <p:nvPr/>
        </p:nvSpPr>
        <p:spPr>
          <a:xfrm>
            <a:off x="3740726" y="2763982"/>
            <a:ext cx="102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- 12ab</a:t>
            </a:r>
            <a:endParaRPr lang="nl-BE" dirty="0">
              <a:solidFill>
                <a:srgbClr val="0070C0"/>
              </a:solidFill>
            </a:endParaRPr>
          </a:p>
        </p:txBody>
      </p:sp>
      <p:grpSp>
        <p:nvGrpSpPr>
          <p:cNvPr id="12" name="Groep 11"/>
          <p:cNvGrpSpPr/>
          <p:nvPr/>
        </p:nvGrpSpPr>
        <p:grpSpPr>
          <a:xfrm rot="10800000">
            <a:off x="1793731" y="2940196"/>
            <a:ext cx="506990" cy="384464"/>
            <a:chOff x="1444335" y="5039591"/>
            <a:chExt cx="1558638" cy="384464"/>
          </a:xfrm>
        </p:grpSpPr>
        <p:sp>
          <p:nvSpPr>
            <p:cNvPr id="13" name="Boog 12"/>
            <p:cNvSpPr/>
            <p:nvPr/>
          </p:nvSpPr>
          <p:spPr>
            <a:xfrm>
              <a:off x="1444336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Boog 13"/>
            <p:cNvSpPr/>
            <p:nvPr/>
          </p:nvSpPr>
          <p:spPr>
            <a:xfrm flipH="1">
              <a:off x="1444335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5" name="Tekstvak 14"/>
          <p:cNvSpPr txBox="1"/>
          <p:nvPr/>
        </p:nvSpPr>
        <p:spPr>
          <a:xfrm>
            <a:off x="4707079" y="2763982"/>
            <a:ext cx="102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70C0"/>
                </a:solidFill>
              </a:rPr>
              <a:t>+</a:t>
            </a:r>
            <a:r>
              <a:rPr lang="nl-BE" sz="2400" dirty="0" smtClean="0">
                <a:solidFill>
                  <a:srgbClr val="0070C0"/>
                </a:solidFill>
              </a:rPr>
              <a:t> 12ab</a:t>
            </a:r>
            <a:endParaRPr lang="nl-BE" dirty="0">
              <a:solidFill>
                <a:srgbClr val="0070C0"/>
              </a:solidFill>
            </a:endParaRPr>
          </a:p>
        </p:txBody>
      </p:sp>
      <p:grpSp>
        <p:nvGrpSpPr>
          <p:cNvPr id="16" name="Groep 15"/>
          <p:cNvGrpSpPr/>
          <p:nvPr/>
        </p:nvGrpSpPr>
        <p:grpSpPr>
          <a:xfrm rot="10800000">
            <a:off x="1811268" y="2994814"/>
            <a:ext cx="866342" cy="384464"/>
            <a:chOff x="1444335" y="5039591"/>
            <a:chExt cx="1558638" cy="384464"/>
          </a:xfrm>
        </p:grpSpPr>
        <p:sp>
          <p:nvSpPr>
            <p:cNvPr id="17" name="Boog 16"/>
            <p:cNvSpPr/>
            <p:nvPr/>
          </p:nvSpPr>
          <p:spPr>
            <a:xfrm>
              <a:off x="1444336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Boog 17"/>
            <p:cNvSpPr/>
            <p:nvPr/>
          </p:nvSpPr>
          <p:spPr>
            <a:xfrm flipH="1">
              <a:off x="1444335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9" name="Tekstvak 18"/>
          <p:cNvSpPr txBox="1"/>
          <p:nvPr/>
        </p:nvSpPr>
        <p:spPr>
          <a:xfrm>
            <a:off x="5692052" y="2763982"/>
            <a:ext cx="102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- 16b²</a:t>
            </a:r>
            <a:endParaRPr lang="nl-BE" dirty="0">
              <a:solidFill>
                <a:srgbClr val="0070C0"/>
              </a:solidFill>
            </a:endParaRPr>
          </a:p>
        </p:txBody>
      </p:sp>
      <p:cxnSp>
        <p:nvCxnSpPr>
          <p:cNvPr id="22" name="Rechte verbindingslijn 21"/>
          <p:cNvCxnSpPr/>
          <p:nvPr/>
        </p:nvCxnSpPr>
        <p:spPr>
          <a:xfrm flipV="1">
            <a:off x="3806320" y="2802582"/>
            <a:ext cx="1024371" cy="38446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 flipV="1">
            <a:off x="4716389" y="2802582"/>
            <a:ext cx="1024371" cy="38446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Tekstvak 23"/>
          <p:cNvSpPr txBox="1"/>
          <p:nvPr/>
        </p:nvSpPr>
        <p:spPr>
          <a:xfrm>
            <a:off x="3210791" y="3397097"/>
            <a:ext cx="361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= 9a² - 16b²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456468"/>
            <a:ext cx="6391275" cy="504825"/>
          </a:xfrm>
          <a:prstGeom prst="rect">
            <a:avLst/>
          </a:prstGeom>
        </p:spPr>
      </p:pic>
      <p:cxnSp>
        <p:nvCxnSpPr>
          <p:cNvPr id="27" name="Rechte verbindingslijn 26"/>
          <p:cNvCxnSpPr/>
          <p:nvPr/>
        </p:nvCxnSpPr>
        <p:spPr>
          <a:xfrm>
            <a:off x="2161309" y="4867774"/>
            <a:ext cx="2701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>
            <a:off x="2940627" y="4867774"/>
            <a:ext cx="2701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/>
          <p:nvPr/>
        </p:nvCxnSpPr>
        <p:spPr>
          <a:xfrm>
            <a:off x="3712802" y="4867774"/>
            <a:ext cx="2701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5" grpId="0"/>
      <p:bldP spid="19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252412"/>
            <a:ext cx="909637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91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384485"/>
            <a:ext cx="8832272" cy="448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11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5" y="125035"/>
            <a:ext cx="8907174" cy="3656823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45922" y="4141508"/>
            <a:ext cx="83681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AG = Afzonderen </a:t>
            </a:r>
            <a:r>
              <a:rPr lang="nl-NL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Gemeenschapp</a:t>
            </a:r>
            <a:r>
              <a:rPr lang="nl-NL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 factoren</a:t>
            </a:r>
            <a:endParaRPr lang="nl-NL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45922" y="4702618"/>
            <a:ext cx="83681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TT = merkwaardige </a:t>
            </a:r>
            <a:r>
              <a:rPr lang="nl-NL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TweeTerm</a:t>
            </a:r>
            <a:endParaRPr lang="nl-NL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45922" y="5348949"/>
            <a:ext cx="83681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DT = merkwaardige </a:t>
            </a:r>
            <a:r>
              <a:rPr lang="nl-NL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DrieTerm</a:t>
            </a:r>
            <a:endParaRPr lang="nl-NL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331676" y="1067630"/>
            <a:ext cx="102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 + TT</a:t>
            </a:r>
            <a:endParaRPr lang="nl-BE" sz="2000" baseline="30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360377" y="806020"/>
            <a:ext cx="11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3a (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813357" y="806020"/>
            <a:ext cx="1880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 </a:t>
            </a:r>
            <a:r>
              <a:rPr lang="nl-BE" sz="2400" dirty="0">
                <a:solidFill>
                  <a:srgbClr val="0070C0"/>
                </a:solidFill>
              </a:rPr>
              <a:t>9b</a:t>
            </a:r>
            <a:r>
              <a:rPr lang="nl-BE" sz="2400" baseline="30000" dirty="0">
                <a:solidFill>
                  <a:srgbClr val="0070C0"/>
                </a:solidFill>
              </a:rPr>
              <a:t>2</a:t>
            </a:r>
            <a:r>
              <a:rPr lang="nl-BE" sz="2400" dirty="0">
                <a:solidFill>
                  <a:srgbClr val="0070C0"/>
                </a:solidFill>
              </a:rPr>
              <a:t> -  25c</a:t>
            </a:r>
            <a:r>
              <a:rPr lang="nl-BE" sz="2400" baseline="30000" dirty="0">
                <a:solidFill>
                  <a:srgbClr val="0070C0"/>
                </a:solidFill>
              </a:rPr>
              <a:t>4 </a:t>
            </a:r>
            <a:r>
              <a:rPr lang="nl-BE" sz="2400" dirty="0" smtClean="0">
                <a:solidFill>
                  <a:srgbClr val="0070C0"/>
                </a:solidFill>
              </a:rPr>
              <a:t>) =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548746" y="806020"/>
            <a:ext cx="335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 3a ( 3b + 5c</a:t>
            </a:r>
            <a:r>
              <a:rPr lang="nl-BE" sz="2400" baseline="30000" dirty="0" smtClean="0">
                <a:solidFill>
                  <a:srgbClr val="0070C0"/>
                </a:solidFill>
              </a:rPr>
              <a:t>2 </a:t>
            </a:r>
            <a:r>
              <a:rPr lang="nl-BE" sz="2400" dirty="0" smtClean="0">
                <a:solidFill>
                  <a:srgbClr val="0070C0"/>
                </a:solidFill>
              </a:rPr>
              <a:t>)</a:t>
            </a:r>
            <a:r>
              <a:rPr lang="nl-BE" sz="2400" dirty="0">
                <a:solidFill>
                  <a:srgbClr val="0070C0"/>
                </a:solidFill>
              </a:rPr>
              <a:t> ( 3b </a:t>
            </a:r>
            <a:r>
              <a:rPr lang="nl-BE" sz="2400" dirty="0" smtClean="0">
                <a:solidFill>
                  <a:srgbClr val="0070C0"/>
                </a:solidFill>
              </a:rPr>
              <a:t>- </a:t>
            </a:r>
            <a:r>
              <a:rPr lang="nl-BE" sz="2400" dirty="0">
                <a:solidFill>
                  <a:srgbClr val="0070C0"/>
                </a:solidFill>
              </a:rPr>
              <a:t>5c</a:t>
            </a:r>
            <a:r>
              <a:rPr lang="nl-BE" sz="2400" baseline="30000" dirty="0">
                <a:solidFill>
                  <a:srgbClr val="0070C0"/>
                </a:solidFill>
              </a:rPr>
              <a:t>2 </a:t>
            </a:r>
            <a:r>
              <a:rPr lang="nl-BE" sz="2400" dirty="0" smtClean="0">
                <a:solidFill>
                  <a:srgbClr val="0070C0"/>
                </a:solidFill>
              </a:rPr>
              <a:t>)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360377" y="1567185"/>
            <a:ext cx="11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 (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734449" y="1567185"/>
            <a:ext cx="2978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16x² + 49y</a:t>
            </a:r>
            <a:r>
              <a:rPr lang="nl-BE" sz="2400" baseline="30000" dirty="0" smtClean="0">
                <a:solidFill>
                  <a:srgbClr val="0070C0"/>
                </a:solidFill>
              </a:rPr>
              <a:t>4</a:t>
            </a:r>
            <a:r>
              <a:rPr lang="nl-BE" sz="2400" dirty="0" smtClean="0">
                <a:solidFill>
                  <a:srgbClr val="0070C0"/>
                </a:solidFill>
              </a:rPr>
              <a:t> – 56xy²) =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6477649" y="1567185"/>
            <a:ext cx="242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 ( 4x – 7y²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331676" y="1851175"/>
            <a:ext cx="102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 + DT</a:t>
            </a:r>
            <a:endParaRPr lang="nl-BE" sz="2000" baseline="30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3360377" y="2359127"/>
            <a:ext cx="11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5a² (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975498" y="2359127"/>
            <a:ext cx="171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4a – 9 )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2577918" y="2600507"/>
            <a:ext cx="536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</a:t>
            </a:r>
            <a:endParaRPr lang="nl-BE" sz="2000" baseline="30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360377" y="3149660"/>
            <a:ext cx="11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 (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734448" y="3149660"/>
            <a:ext cx="274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4a² + 14a³ + 9b² )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577918" y="3381748"/>
            <a:ext cx="536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</a:t>
            </a:r>
            <a:endParaRPr lang="nl-BE" sz="2000" baseline="30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6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9" y="410768"/>
            <a:ext cx="9051781" cy="3232112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45922" y="4141508"/>
            <a:ext cx="83681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AG = Afzonderen </a:t>
            </a:r>
            <a:r>
              <a:rPr lang="nl-NL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Gemeenschapp</a:t>
            </a:r>
            <a:r>
              <a:rPr lang="nl-NL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 factoren</a:t>
            </a:r>
            <a:endParaRPr lang="nl-NL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45922" y="4702618"/>
            <a:ext cx="83681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TT = merkwaardige </a:t>
            </a:r>
            <a:r>
              <a:rPr lang="nl-NL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TweeTerm</a:t>
            </a:r>
            <a:endParaRPr lang="nl-NL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45922" y="5348949"/>
            <a:ext cx="83681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DT = merkwaardige </a:t>
            </a:r>
            <a:r>
              <a:rPr lang="nl-NL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DrieTerm</a:t>
            </a:r>
            <a:endParaRPr lang="nl-NL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370768" y="608593"/>
            <a:ext cx="11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-x (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844635" y="608593"/>
            <a:ext cx="303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9a² + 24ab³ + 16b</a:t>
            </a:r>
            <a:r>
              <a:rPr lang="nl-BE" sz="2400" baseline="30000" dirty="0" smtClean="0">
                <a:solidFill>
                  <a:srgbClr val="0070C0"/>
                </a:solidFill>
              </a:rPr>
              <a:t>6 </a:t>
            </a:r>
            <a:r>
              <a:rPr lang="nl-BE" sz="2400" dirty="0" smtClean="0">
                <a:solidFill>
                  <a:srgbClr val="0070C0"/>
                </a:solidFill>
              </a:rPr>
              <a:t>) =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583721" y="608593"/>
            <a:ext cx="256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-x ( 3a + 4b</a:t>
            </a:r>
            <a:r>
              <a:rPr lang="nl-BE" sz="2400" baseline="30000" dirty="0" smtClean="0">
                <a:solidFill>
                  <a:srgbClr val="0070C0"/>
                </a:solidFill>
              </a:rPr>
              <a:t>3 </a:t>
            </a:r>
            <a:r>
              <a:rPr lang="nl-BE" sz="2400" dirty="0" smtClean="0">
                <a:solidFill>
                  <a:srgbClr val="0070C0"/>
                </a:solidFill>
              </a:rPr>
              <a:t>)</a:t>
            </a:r>
            <a:r>
              <a:rPr lang="nl-BE" sz="2400" baseline="30000" dirty="0" smtClean="0">
                <a:solidFill>
                  <a:srgbClr val="0070C0"/>
                </a:solidFill>
              </a:rPr>
              <a:t>2</a:t>
            </a:r>
            <a:r>
              <a:rPr lang="nl-BE" sz="2400" dirty="0" smtClean="0">
                <a:solidFill>
                  <a:srgbClr val="0070C0"/>
                </a:solidFill>
              </a:rPr>
              <a:t>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303642" y="870203"/>
            <a:ext cx="102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 + DT</a:t>
            </a:r>
            <a:endParaRPr lang="nl-BE" sz="2000" baseline="30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370768" y="1230795"/>
            <a:ext cx="11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 (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766703" y="1230795"/>
            <a:ext cx="2047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-a</a:t>
            </a:r>
            <a:r>
              <a:rPr lang="nl-BE" sz="2400" baseline="30000" dirty="0" smtClean="0">
                <a:solidFill>
                  <a:srgbClr val="0070C0"/>
                </a:solidFill>
              </a:rPr>
              <a:t>8</a:t>
            </a:r>
            <a:r>
              <a:rPr lang="nl-BE" sz="2400" dirty="0" smtClean="0">
                <a:solidFill>
                  <a:srgbClr val="0070C0"/>
                </a:solidFill>
              </a:rPr>
              <a:t> + 81 ) =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5186143" y="1230795"/>
            <a:ext cx="2804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 ( a</a:t>
            </a:r>
            <a:r>
              <a:rPr lang="nl-BE" sz="2400" baseline="30000" dirty="0" smtClean="0">
                <a:solidFill>
                  <a:srgbClr val="0070C0"/>
                </a:solidFill>
              </a:rPr>
              <a:t>4</a:t>
            </a:r>
            <a:r>
              <a:rPr lang="nl-BE" sz="2400" dirty="0" smtClean="0">
                <a:solidFill>
                  <a:srgbClr val="0070C0"/>
                </a:solidFill>
              </a:rPr>
              <a:t> + 9 ) ( -a</a:t>
            </a:r>
            <a:r>
              <a:rPr lang="nl-BE" sz="2400" baseline="30000" dirty="0" smtClean="0">
                <a:solidFill>
                  <a:srgbClr val="0070C0"/>
                </a:solidFill>
              </a:rPr>
              <a:t>4</a:t>
            </a:r>
            <a:r>
              <a:rPr lang="nl-BE" sz="2400" dirty="0" smtClean="0">
                <a:solidFill>
                  <a:srgbClr val="0070C0"/>
                </a:solidFill>
              </a:rPr>
              <a:t> + 9 )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4926371" y="1583802"/>
            <a:ext cx="1775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= 2 ( a</a:t>
            </a:r>
            <a:r>
              <a:rPr lang="nl-BE" sz="2400" baseline="30000" dirty="0" smtClean="0">
                <a:solidFill>
                  <a:srgbClr val="0070C0"/>
                </a:solidFill>
              </a:rPr>
              <a:t>4</a:t>
            </a:r>
            <a:r>
              <a:rPr lang="nl-BE" sz="2400" dirty="0" smtClean="0">
                <a:solidFill>
                  <a:srgbClr val="0070C0"/>
                </a:solidFill>
              </a:rPr>
              <a:t> + 9 )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1776846" y="1645357"/>
            <a:ext cx="1555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 + TT + TT</a:t>
            </a:r>
            <a:endParaRPr lang="nl-BE" sz="2000" baseline="30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6468880" y="1583802"/>
            <a:ext cx="2404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70C0"/>
                </a:solidFill>
              </a:rPr>
              <a:t>( a</a:t>
            </a:r>
            <a:r>
              <a:rPr lang="nl-BE" sz="2400" baseline="30000" dirty="0">
                <a:solidFill>
                  <a:srgbClr val="0070C0"/>
                </a:solidFill>
              </a:rPr>
              <a:t>2</a:t>
            </a:r>
            <a:r>
              <a:rPr lang="nl-BE" sz="2400" dirty="0">
                <a:solidFill>
                  <a:srgbClr val="0070C0"/>
                </a:solidFill>
              </a:rPr>
              <a:t> + 3 ) ( </a:t>
            </a:r>
            <a:r>
              <a:rPr lang="nl-BE" sz="2400" dirty="0" smtClean="0">
                <a:solidFill>
                  <a:srgbClr val="0070C0"/>
                </a:solidFill>
              </a:rPr>
              <a:t>-a</a:t>
            </a:r>
            <a:r>
              <a:rPr lang="nl-BE" sz="2400" baseline="30000" dirty="0" smtClean="0">
                <a:solidFill>
                  <a:srgbClr val="0070C0"/>
                </a:solidFill>
              </a:rPr>
              <a:t>2</a:t>
            </a:r>
            <a:r>
              <a:rPr lang="nl-BE" sz="2400" dirty="0" smtClean="0">
                <a:solidFill>
                  <a:srgbClr val="0070C0"/>
                </a:solidFill>
              </a:rPr>
              <a:t> + </a:t>
            </a:r>
            <a:r>
              <a:rPr lang="nl-BE" sz="2400" dirty="0">
                <a:solidFill>
                  <a:srgbClr val="0070C0"/>
                </a:solidFill>
              </a:rPr>
              <a:t>3 )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7" name="Afgeronde rechthoek 16"/>
          <p:cNvSpPr/>
          <p:nvPr/>
        </p:nvSpPr>
        <p:spPr>
          <a:xfrm>
            <a:off x="6529708" y="1270313"/>
            <a:ext cx="1190737" cy="375044"/>
          </a:xfrm>
          <a:prstGeom prst="roundRect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/>
          <p:cNvSpPr txBox="1"/>
          <p:nvPr/>
        </p:nvSpPr>
        <p:spPr>
          <a:xfrm>
            <a:off x="3370768" y="2185365"/>
            <a:ext cx="11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 (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766702" y="2185365"/>
            <a:ext cx="293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9a² - 15ab + 25b²) =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6341267" y="2185365"/>
            <a:ext cx="280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 ( 3a – 5b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1" name="Kruis 20"/>
          <p:cNvSpPr/>
          <p:nvPr/>
        </p:nvSpPr>
        <p:spPr>
          <a:xfrm rot="2741504">
            <a:off x="6868391" y="2121583"/>
            <a:ext cx="602673" cy="613064"/>
          </a:xfrm>
          <a:prstGeom prst="plus">
            <a:avLst>
              <a:gd name="adj" fmla="val 38514"/>
            </a:avLst>
          </a:prstGeom>
          <a:solidFill>
            <a:srgbClr val="CC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Tekstvak 21"/>
          <p:cNvSpPr txBox="1"/>
          <p:nvPr/>
        </p:nvSpPr>
        <p:spPr>
          <a:xfrm>
            <a:off x="7470716" y="2485538"/>
            <a:ext cx="153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C00000"/>
                </a:solidFill>
              </a:rPr>
              <a:t>DP klopt niet!</a:t>
            </a:r>
            <a:endParaRPr lang="nl-BE" baseline="30000" dirty="0">
              <a:solidFill>
                <a:srgbClr val="C0000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2741955" y="2429346"/>
            <a:ext cx="526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</a:t>
            </a:r>
            <a:endParaRPr lang="nl-BE" sz="2000" baseline="30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3370768" y="2807567"/>
            <a:ext cx="1159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a (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3766703" y="2807567"/>
            <a:ext cx="25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81a</a:t>
            </a:r>
            <a:r>
              <a:rPr lang="nl-BE" sz="2400" baseline="30000" dirty="0" smtClean="0">
                <a:solidFill>
                  <a:srgbClr val="0070C0"/>
                </a:solidFill>
              </a:rPr>
              <a:t>4</a:t>
            </a:r>
            <a:r>
              <a:rPr lang="nl-BE" sz="2400" dirty="0" smtClean="0">
                <a:solidFill>
                  <a:srgbClr val="0070C0"/>
                </a:solidFill>
              </a:rPr>
              <a:t> + 1 – 18a</a:t>
            </a:r>
            <a:r>
              <a:rPr lang="nl-BE" sz="2400" baseline="30000" dirty="0" smtClean="0">
                <a:solidFill>
                  <a:srgbClr val="0070C0"/>
                </a:solidFill>
              </a:rPr>
              <a:t>2</a:t>
            </a:r>
            <a:r>
              <a:rPr lang="nl-BE" sz="2400" dirty="0" smtClean="0">
                <a:solidFill>
                  <a:srgbClr val="0070C0"/>
                </a:solidFill>
              </a:rPr>
              <a:t> ) =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6220148" y="2807567"/>
            <a:ext cx="283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a </a:t>
            </a:r>
            <a:r>
              <a:rPr lang="nl-BE" sz="2400" dirty="0" smtClean="0">
                <a:solidFill>
                  <a:srgbClr val="0070C0"/>
                </a:solidFill>
              </a:rPr>
              <a:t>( 9a² - 1 )²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6220148" y="3171585"/>
            <a:ext cx="283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a </a:t>
            </a:r>
            <a:r>
              <a:rPr lang="nl-BE" sz="2400" dirty="0" smtClean="0">
                <a:solidFill>
                  <a:srgbClr val="0070C0"/>
                </a:solidFill>
              </a:rPr>
              <a:t>(                    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6583721" y="3202362"/>
            <a:ext cx="1583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7030A0"/>
                </a:solidFill>
              </a:rPr>
              <a:t>(3a+1) (3a-1)</a:t>
            </a:r>
            <a:endParaRPr lang="nl-BE" sz="2000" baseline="30000" dirty="0">
              <a:solidFill>
                <a:srgbClr val="7030A0"/>
              </a:solidFill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1756843" y="3229539"/>
            <a:ext cx="161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 + DT + TT</a:t>
            </a:r>
            <a:endParaRPr lang="nl-BE" sz="2000" baseline="30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Afbeelding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53" y="6199171"/>
            <a:ext cx="54864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 animBg="1"/>
      <p:bldP spid="18" grpId="0"/>
      <p:bldP spid="19" grpId="0"/>
      <p:bldP spid="20" grpId="0"/>
      <p:bldP spid="21" grpId="0" animBg="1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84159" y="4786475"/>
            <a:ext cx="8175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Wat getallenleer betreft… </a:t>
            </a:r>
            <a:r>
              <a:rPr lang="nl-NL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" panose="05000000000000000000" pitchFamily="2" charset="2"/>
              </a:rPr>
              <a:t></a:t>
            </a:r>
            <a:endParaRPr lang="nl-NL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506596" y="5752099"/>
            <a:ext cx="6130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Of toch wat de theorie betreft…</a:t>
            </a:r>
            <a:endParaRPr lang="nl-NL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1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7818" y="187037"/>
            <a:ext cx="611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Oefeningen op alle mogelijke ontbindingen</a:t>
            </a:r>
            <a:endParaRPr lang="nl-B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07818" y="935182"/>
            <a:ext cx="4245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 blz. 297: nr. 8 oneven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07818" y="3420206"/>
            <a:ext cx="4245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 blz. 298: nr.  9 oneven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65" y="1677266"/>
            <a:ext cx="4657725" cy="1466850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2140421" y="1677266"/>
            <a:ext cx="1880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 a ( 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472930" y="1677266"/>
            <a:ext cx="1880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 - p²  + q² )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1226128" y="2415021"/>
            <a:ext cx="312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 = a ( p  + </a:t>
            </a:r>
            <a:r>
              <a:rPr lang="nl-BE" sz="2400" dirty="0">
                <a:solidFill>
                  <a:srgbClr val="0070C0"/>
                </a:solidFill>
              </a:rPr>
              <a:t>q ) ( </a:t>
            </a:r>
            <a:r>
              <a:rPr lang="nl-BE" sz="2400" dirty="0" smtClean="0">
                <a:solidFill>
                  <a:srgbClr val="0070C0"/>
                </a:solidFill>
              </a:rPr>
              <a:t>- p  </a:t>
            </a:r>
            <a:r>
              <a:rPr lang="nl-BE" sz="2400" dirty="0">
                <a:solidFill>
                  <a:srgbClr val="0070C0"/>
                </a:solidFill>
              </a:rPr>
              <a:t>+ q </a:t>
            </a:r>
            <a:r>
              <a:rPr lang="nl-BE" sz="2400" dirty="0" smtClean="0">
                <a:solidFill>
                  <a:srgbClr val="0070C0"/>
                </a:solidFill>
              </a:rPr>
              <a:t>)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5" y="4082627"/>
            <a:ext cx="4943475" cy="1447800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1771596" y="4082627"/>
            <a:ext cx="1880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 </a:t>
            </a:r>
            <a:r>
              <a:rPr lang="nl-BE" sz="2400" dirty="0">
                <a:solidFill>
                  <a:srgbClr val="0070C0"/>
                </a:solidFill>
              </a:rPr>
              <a:t>8</a:t>
            </a:r>
            <a:r>
              <a:rPr lang="nl-BE" sz="2400" dirty="0" smtClean="0">
                <a:solidFill>
                  <a:srgbClr val="0070C0"/>
                </a:solidFill>
              </a:rPr>
              <a:t> (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140421" y="4082627"/>
            <a:ext cx="1880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 </a:t>
            </a:r>
            <a:r>
              <a:rPr lang="nl-BE" sz="2400" dirty="0">
                <a:solidFill>
                  <a:srgbClr val="0070C0"/>
                </a:solidFill>
              </a:rPr>
              <a:t>x</a:t>
            </a:r>
            <a:r>
              <a:rPr lang="nl-BE" sz="2400" baseline="30000" dirty="0">
                <a:solidFill>
                  <a:srgbClr val="0070C0"/>
                </a:solidFill>
              </a:rPr>
              <a:t>4</a:t>
            </a:r>
            <a:r>
              <a:rPr lang="nl-BE" sz="2400" dirty="0">
                <a:solidFill>
                  <a:srgbClr val="0070C0"/>
                </a:solidFill>
              </a:rPr>
              <a:t> – 1 )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693433" y="4850554"/>
            <a:ext cx="405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= 8 (x</a:t>
            </a:r>
            <a:r>
              <a:rPr lang="nl-BE" sz="2400" baseline="30000" dirty="0">
                <a:solidFill>
                  <a:srgbClr val="0070C0"/>
                </a:solidFill>
              </a:rPr>
              <a:t>2</a:t>
            </a:r>
            <a:r>
              <a:rPr lang="nl-BE" sz="2400" dirty="0" smtClean="0">
                <a:solidFill>
                  <a:srgbClr val="0070C0"/>
                </a:solidFill>
              </a:rPr>
              <a:t> + 1)</a:t>
            </a:r>
            <a:r>
              <a:rPr lang="nl-BE" sz="2400" dirty="0">
                <a:solidFill>
                  <a:srgbClr val="0070C0"/>
                </a:solidFill>
              </a:rPr>
              <a:t> (x</a:t>
            </a:r>
            <a:r>
              <a:rPr lang="nl-BE" sz="2400" baseline="30000" dirty="0">
                <a:solidFill>
                  <a:srgbClr val="0070C0"/>
                </a:solidFill>
              </a:rPr>
              <a:t>2</a:t>
            </a:r>
            <a:r>
              <a:rPr lang="nl-BE" sz="2400" dirty="0">
                <a:solidFill>
                  <a:srgbClr val="0070C0"/>
                </a:solidFill>
              </a:rPr>
              <a:t> </a:t>
            </a:r>
            <a:r>
              <a:rPr lang="nl-BE" sz="2400" dirty="0" smtClean="0">
                <a:solidFill>
                  <a:srgbClr val="0070C0"/>
                </a:solidFill>
              </a:rPr>
              <a:t>– 1)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693433" y="5368231"/>
            <a:ext cx="156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= 8 (x</a:t>
            </a:r>
            <a:r>
              <a:rPr lang="nl-BE" sz="2400" baseline="30000" dirty="0">
                <a:solidFill>
                  <a:srgbClr val="0070C0"/>
                </a:solidFill>
              </a:rPr>
              <a:t>2</a:t>
            </a:r>
            <a:r>
              <a:rPr lang="nl-BE" sz="2400" dirty="0" smtClean="0">
                <a:solidFill>
                  <a:srgbClr val="0070C0"/>
                </a:solidFill>
              </a:rPr>
              <a:t> + 1)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2070148" y="5368231"/>
            <a:ext cx="2065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(x + 1) </a:t>
            </a:r>
            <a:r>
              <a:rPr lang="nl-BE" sz="2400" dirty="0">
                <a:solidFill>
                  <a:srgbClr val="0070C0"/>
                </a:solidFill>
              </a:rPr>
              <a:t>(x </a:t>
            </a:r>
            <a:r>
              <a:rPr lang="nl-BE" sz="2400" dirty="0" smtClean="0">
                <a:solidFill>
                  <a:srgbClr val="0070C0"/>
                </a:solidFill>
              </a:rPr>
              <a:t>- </a:t>
            </a:r>
            <a:r>
              <a:rPr lang="nl-BE" sz="2400" dirty="0">
                <a:solidFill>
                  <a:srgbClr val="0070C0"/>
                </a:solidFill>
              </a:rPr>
              <a:t>1)</a:t>
            </a:r>
            <a:endParaRPr lang="nl-BE" sz="2400" baseline="30000" dirty="0">
              <a:solidFill>
                <a:srgbClr val="0070C0"/>
              </a:solidFill>
            </a:endParaRPr>
          </a:p>
          <a:p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2" name="Afgeronde rechthoek 11"/>
          <p:cNvSpPr/>
          <p:nvPr/>
        </p:nvSpPr>
        <p:spPr>
          <a:xfrm>
            <a:off x="2140421" y="4850554"/>
            <a:ext cx="914506" cy="46166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Tekstvak 22"/>
          <p:cNvSpPr txBox="1"/>
          <p:nvPr/>
        </p:nvSpPr>
        <p:spPr>
          <a:xfrm>
            <a:off x="4748645" y="935182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 + TT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4748645" y="3402754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 + TT</a:t>
            </a:r>
          </a:p>
        </p:txBody>
      </p:sp>
    </p:spTree>
    <p:extLst>
      <p:ext uri="{BB962C8B-B14F-4D97-AF65-F5344CB8AC3E}">
        <p14:creationId xmlns:p14="http://schemas.microsoft.com/office/powerpoint/2010/main" val="6560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12" grpId="0" animBg="1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1683327"/>
            <a:ext cx="4772025" cy="17907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07818" y="187037"/>
            <a:ext cx="611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Oefeningen op alle mogelijke ontbindingen</a:t>
            </a:r>
            <a:endParaRPr lang="nl-B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07818" y="935182"/>
            <a:ext cx="444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 blz. 300 : nr. 13 oneven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935183" y="2347844"/>
            <a:ext cx="204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2a (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1496292" y="2347844"/>
            <a:ext cx="236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25a² + 40a + 16)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935183" y="3001469"/>
            <a:ext cx="204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2a (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3624953" y="1784753"/>
            <a:ext cx="67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FFC000"/>
                </a:solidFill>
              </a:rPr>
              <a:t>DP!</a:t>
            </a:r>
            <a:endParaRPr lang="nl-BE" sz="2400" baseline="30000" dirty="0">
              <a:solidFill>
                <a:srgbClr val="FFC000"/>
              </a:solidFill>
            </a:endParaRPr>
          </a:p>
        </p:txBody>
      </p:sp>
      <p:sp>
        <p:nvSpPr>
          <p:cNvPr id="26" name="Afgeronde rechthoek 25"/>
          <p:cNvSpPr/>
          <p:nvPr/>
        </p:nvSpPr>
        <p:spPr>
          <a:xfrm>
            <a:off x="2167644" y="2336951"/>
            <a:ext cx="721029" cy="46166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6" name="Rechte verbindingslijn met pijl 5"/>
          <p:cNvCxnSpPr>
            <a:stCxn id="25" idx="1"/>
          </p:cNvCxnSpPr>
          <p:nvPr/>
        </p:nvCxnSpPr>
        <p:spPr>
          <a:xfrm flipH="1">
            <a:off x="2982191" y="2015586"/>
            <a:ext cx="642762" cy="27264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Tekstvak 26"/>
          <p:cNvSpPr txBox="1"/>
          <p:nvPr/>
        </p:nvSpPr>
        <p:spPr>
          <a:xfrm>
            <a:off x="1496292" y="3001469"/>
            <a:ext cx="204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5a + 4 )²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cxnSp>
        <p:nvCxnSpPr>
          <p:cNvPr id="28" name="Rechte verbindingslijn met pijl 27"/>
          <p:cNvCxnSpPr/>
          <p:nvPr/>
        </p:nvCxnSpPr>
        <p:spPr>
          <a:xfrm>
            <a:off x="2528158" y="3325091"/>
            <a:ext cx="422860" cy="34980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Rechthoek 32"/>
          <p:cNvSpPr/>
          <p:nvPr/>
        </p:nvSpPr>
        <p:spPr>
          <a:xfrm>
            <a:off x="3004416" y="3517960"/>
            <a:ext cx="2835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 smtClean="0">
                <a:solidFill>
                  <a:srgbClr val="C00000"/>
                </a:solidFill>
              </a:rPr>
              <a:t>Controle DP: 5a ∙ 4 ∙ 2 = 40a</a:t>
            </a:r>
            <a:endParaRPr lang="nl-BE" baseline="30000" dirty="0">
              <a:solidFill>
                <a:srgbClr val="C00000"/>
              </a:solidFill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373510" y="4277819"/>
            <a:ext cx="444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 blz. 300 : nr. 14 oneven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4748645" y="935182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 + DT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748645" y="4277819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 + TT</a:t>
            </a:r>
          </a:p>
        </p:txBody>
      </p:sp>
    </p:spTree>
    <p:extLst>
      <p:ext uri="{BB962C8B-B14F-4D97-AF65-F5344CB8AC3E}">
        <p14:creationId xmlns:p14="http://schemas.microsoft.com/office/powerpoint/2010/main" val="121669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23" grpId="0"/>
      <p:bldP spid="24" grpId="0"/>
      <p:bldP spid="25" grpId="0"/>
      <p:bldP spid="26" grpId="0" animBg="1"/>
      <p:bldP spid="27" grpId="0"/>
      <p:bldP spid="33" grpId="0"/>
      <p:bldP spid="34" grpId="0"/>
      <p:bldP spid="1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1683327"/>
            <a:ext cx="4772025" cy="17907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07818" y="187037"/>
            <a:ext cx="611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Oefeningen op alle mogelijke ontbindingen</a:t>
            </a:r>
            <a:endParaRPr lang="nl-B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07818" y="935182"/>
            <a:ext cx="444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 blz. 300 : nr. 13 oneven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935183" y="2347844"/>
            <a:ext cx="204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2a (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1496292" y="2347844"/>
            <a:ext cx="236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25a² + 40a + 16)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935183" y="3001469"/>
            <a:ext cx="204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2a ( 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3624953" y="1784753"/>
            <a:ext cx="67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FFC000"/>
                </a:solidFill>
              </a:rPr>
              <a:t>DP!</a:t>
            </a:r>
            <a:endParaRPr lang="nl-BE" sz="2400" baseline="30000" dirty="0">
              <a:solidFill>
                <a:srgbClr val="FFC000"/>
              </a:solidFill>
            </a:endParaRPr>
          </a:p>
        </p:txBody>
      </p:sp>
      <p:sp>
        <p:nvSpPr>
          <p:cNvPr id="26" name="Afgeronde rechthoek 25"/>
          <p:cNvSpPr/>
          <p:nvPr/>
        </p:nvSpPr>
        <p:spPr>
          <a:xfrm>
            <a:off x="2167644" y="2336951"/>
            <a:ext cx="721029" cy="461665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6" name="Rechte verbindingslijn met pijl 5"/>
          <p:cNvCxnSpPr>
            <a:stCxn id="25" idx="1"/>
          </p:cNvCxnSpPr>
          <p:nvPr/>
        </p:nvCxnSpPr>
        <p:spPr>
          <a:xfrm flipH="1">
            <a:off x="2982191" y="2015586"/>
            <a:ext cx="642762" cy="27264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Tekstvak 26"/>
          <p:cNvSpPr txBox="1"/>
          <p:nvPr/>
        </p:nvSpPr>
        <p:spPr>
          <a:xfrm>
            <a:off x="1496292" y="3001469"/>
            <a:ext cx="204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5a + 4 )²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cxnSp>
        <p:nvCxnSpPr>
          <p:cNvPr id="28" name="Rechte verbindingslijn met pijl 27"/>
          <p:cNvCxnSpPr/>
          <p:nvPr/>
        </p:nvCxnSpPr>
        <p:spPr>
          <a:xfrm>
            <a:off x="2528158" y="3325091"/>
            <a:ext cx="422860" cy="34980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Rechthoek 32"/>
          <p:cNvSpPr/>
          <p:nvPr/>
        </p:nvSpPr>
        <p:spPr>
          <a:xfrm>
            <a:off x="3004416" y="3517960"/>
            <a:ext cx="2835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 smtClean="0">
                <a:solidFill>
                  <a:srgbClr val="C00000"/>
                </a:solidFill>
              </a:rPr>
              <a:t>Controle DP: 5a ∙ 4 ∙ 2 = 40a</a:t>
            </a:r>
            <a:endParaRPr lang="nl-BE" baseline="30000" dirty="0">
              <a:solidFill>
                <a:srgbClr val="C00000"/>
              </a:solidFill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373510" y="4277819"/>
            <a:ext cx="444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 blz. 300 : nr. 14 oneven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4748645" y="935182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 + DT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748645" y="4277819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nl-BE" sz="2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 </a:t>
            </a:r>
            <a:r>
              <a:rPr lang="nl-BE" sz="2400" b="1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DT</a:t>
            </a:r>
            <a:endParaRPr lang="nl-BE" sz="2400" b="1" dirty="0" smtClean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23" grpId="0"/>
      <p:bldP spid="24" grpId="0"/>
      <p:bldP spid="25" grpId="0"/>
      <p:bldP spid="26" grpId="0" animBg="1"/>
      <p:bldP spid="27" grpId="0"/>
      <p:bldP spid="33" grpId="0"/>
      <p:bldP spid="34" grpId="0"/>
      <p:bldP spid="1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7818" y="187037"/>
            <a:ext cx="611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Oefeningen op alle mogelijke ontbindingen</a:t>
            </a:r>
            <a:endParaRPr lang="nl-B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07818" y="890684"/>
            <a:ext cx="81519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 16 oneven (blz. 301)</a:t>
            </a:r>
            <a:b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BE" sz="2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Reeksen 8 / 9 / 13 / 14  zijn al aangeduid (blz. 297 e.v.)</a:t>
            </a:r>
          </a:p>
        </p:txBody>
      </p:sp>
      <p:sp>
        <p:nvSpPr>
          <p:cNvPr id="6" name="PIJL-RECHTS 5"/>
          <p:cNvSpPr/>
          <p:nvPr/>
        </p:nvSpPr>
        <p:spPr>
          <a:xfrm>
            <a:off x="1409515" y="3596578"/>
            <a:ext cx="591422" cy="445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0" name="Rechte verbindingslijn 9"/>
          <p:cNvCxnSpPr/>
          <p:nvPr/>
        </p:nvCxnSpPr>
        <p:spPr>
          <a:xfrm>
            <a:off x="103909" y="2795155"/>
            <a:ext cx="86140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207818" y="3403892"/>
            <a:ext cx="1089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</a:t>
            </a:r>
            <a:b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maken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113361" y="3434926"/>
            <a:ext cx="875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</a:t>
            </a:r>
            <a:b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verb.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3805063" y="3434926"/>
            <a:ext cx="1089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</a:t>
            </a:r>
            <a:b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maken</a:t>
            </a:r>
          </a:p>
        </p:txBody>
      </p:sp>
      <p:sp>
        <p:nvSpPr>
          <p:cNvPr id="19" name="PIJL-RECHTS 18"/>
          <p:cNvSpPr/>
          <p:nvPr/>
        </p:nvSpPr>
        <p:spPr>
          <a:xfrm>
            <a:off x="3101217" y="3596578"/>
            <a:ext cx="591422" cy="445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PIJL-RECHTS 19"/>
          <p:cNvSpPr/>
          <p:nvPr/>
        </p:nvSpPr>
        <p:spPr>
          <a:xfrm>
            <a:off x="5006760" y="3596578"/>
            <a:ext cx="591422" cy="445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kstvak 20"/>
          <p:cNvSpPr txBox="1"/>
          <p:nvPr/>
        </p:nvSpPr>
        <p:spPr>
          <a:xfrm>
            <a:off x="5710606" y="3434926"/>
            <a:ext cx="879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</a:t>
            </a:r>
            <a:b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verb.</a:t>
            </a:r>
          </a:p>
        </p:txBody>
      </p:sp>
    </p:spTree>
    <p:extLst>
      <p:ext uri="{BB962C8B-B14F-4D97-AF65-F5344CB8AC3E}">
        <p14:creationId xmlns:p14="http://schemas.microsoft.com/office/powerpoint/2010/main" val="19884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9" y="238989"/>
            <a:ext cx="9072751" cy="566824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210791" y="810533"/>
            <a:ext cx="1049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36x²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797877" y="795818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- 9y²</a:t>
            </a:r>
            <a:endParaRPr lang="nl-BE" dirty="0">
              <a:solidFill>
                <a:srgbClr val="0070C0"/>
              </a:solidFill>
            </a:endParaRPr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789709" y="1173076"/>
            <a:ext cx="3532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1517073" y="1173076"/>
            <a:ext cx="3532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kstvak 17"/>
          <p:cNvSpPr txBox="1"/>
          <p:nvPr/>
        </p:nvSpPr>
        <p:spPr>
          <a:xfrm>
            <a:off x="3210791" y="1569107"/>
            <a:ext cx="1049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-100x²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161559" y="1553252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70C0"/>
                </a:solidFill>
              </a:rPr>
              <a:t>+</a:t>
            </a:r>
            <a:r>
              <a:rPr lang="nl-BE" sz="2400" dirty="0" smtClean="0">
                <a:solidFill>
                  <a:srgbClr val="0070C0"/>
                </a:solidFill>
              </a:rPr>
              <a:t> 49y²</a:t>
            </a:r>
            <a:endParaRPr lang="nl-BE" dirty="0">
              <a:solidFill>
                <a:srgbClr val="0070C0"/>
              </a:solidFill>
            </a:endParaRPr>
          </a:p>
        </p:txBody>
      </p:sp>
      <p:cxnSp>
        <p:nvCxnSpPr>
          <p:cNvPr id="20" name="Rechte verbindingslijn 19"/>
          <p:cNvCxnSpPr/>
          <p:nvPr/>
        </p:nvCxnSpPr>
        <p:spPr>
          <a:xfrm>
            <a:off x="540327" y="1920124"/>
            <a:ext cx="3532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1413164" y="1907539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kstvak 21"/>
          <p:cNvSpPr txBox="1"/>
          <p:nvPr/>
        </p:nvSpPr>
        <p:spPr>
          <a:xfrm>
            <a:off x="3356636" y="2275060"/>
            <a:ext cx="1049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-16a</a:t>
            </a:r>
            <a:r>
              <a:rPr lang="nl-BE" sz="2400" baseline="30000" dirty="0" smtClean="0">
                <a:solidFill>
                  <a:srgbClr val="0070C0"/>
                </a:solidFill>
              </a:rPr>
              <a:t>6</a:t>
            </a:r>
            <a:endParaRPr lang="nl-BE" baseline="30000" dirty="0">
              <a:solidFill>
                <a:srgbClr val="0070C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4093274" y="2259656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70C0"/>
                </a:solidFill>
              </a:rPr>
              <a:t>+</a:t>
            </a:r>
            <a:r>
              <a:rPr lang="nl-BE" sz="2400" dirty="0" smtClean="0">
                <a:solidFill>
                  <a:srgbClr val="0070C0"/>
                </a:solidFill>
              </a:rPr>
              <a:t> 9b</a:t>
            </a:r>
            <a:r>
              <a:rPr lang="nl-BE" sz="2400" baseline="30000" dirty="0" smtClean="0">
                <a:solidFill>
                  <a:srgbClr val="0070C0"/>
                </a:solidFill>
              </a:rPr>
              <a:t>10</a:t>
            </a:r>
            <a:endParaRPr lang="nl-BE" baseline="30000" dirty="0">
              <a:solidFill>
                <a:srgbClr val="0070C0"/>
              </a:solidFill>
            </a:endParaRPr>
          </a:p>
        </p:txBody>
      </p:sp>
      <p:cxnSp>
        <p:nvCxnSpPr>
          <p:cNvPr id="24" name="Rechte verbindingslijn 23"/>
          <p:cNvCxnSpPr/>
          <p:nvPr/>
        </p:nvCxnSpPr>
        <p:spPr>
          <a:xfrm>
            <a:off x="540326" y="2627803"/>
            <a:ext cx="3532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>
            <a:off x="1413164" y="2627803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kstvak 25"/>
          <p:cNvSpPr txBox="1"/>
          <p:nvPr/>
        </p:nvSpPr>
        <p:spPr>
          <a:xfrm>
            <a:off x="3359234" y="3038974"/>
            <a:ext cx="1049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-25a</a:t>
            </a:r>
            <a:r>
              <a:rPr lang="nl-BE" sz="2400" baseline="30000" dirty="0" smtClean="0">
                <a:solidFill>
                  <a:srgbClr val="0070C0"/>
                </a:solidFill>
              </a:rPr>
              <a:t>4</a:t>
            </a:r>
            <a:endParaRPr lang="nl-BE" baseline="30000" dirty="0">
              <a:solidFill>
                <a:srgbClr val="0070C0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4161559" y="3033412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70C0"/>
                </a:solidFill>
              </a:rPr>
              <a:t>+</a:t>
            </a:r>
            <a:r>
              <a:rPr lang="nl-BE" sz="2400" dirty="0" smtClean="0">
                <a:solidFill>
                  <a:srgbClr val="0070C0"/>
                </a:solidFill>
              </a:rPr>
              <a:t> 9</a:t>
            </a:r>
            <a:endParaRPr lang="nl-BE" dirty="0">
              <a:solidFill>
                <a:srgbClr val="0070C0"/>
              </a:solidFill>
            </a:endParaRPr>
          </a:p>
        </p:txBody>
      </p:sp>
      <p:cxnSp>
        <p:nvCxnSpPr>
          <p:cNvPr id="28" name="Rechte verbindingslijn 27"/>
          <p:cNvCxnSpPr/>
          <p:nvPr/>
        </p:nvCxnSpPr>
        <p:spPr>
          <a:xfrm>
            <a:off x="540326" y="3407121"/>
            <a:ext cx="27424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/>
          <p:nvPr/>
        </p:nvCxnSpPr>
        <p:spPr>
          <a:xfrm>
            <a:off x="1340427" y="3407121"/>
            <a:ext cx="457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kstvak 29"/>
          <p:cNvSpPr txBox="1"/>
          <p:nvPr/>
        </p:nvSpPr>
        <p:spPr>
          <a:xfrm>
            <a:off x="3359234" y="3810864"/>
            <a:ext cx="1049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0,04a</a:t>
            </a:r>
            <a:r>
              <a:rPr lang="nl-BE" sz="2400" baseline="30000" dirty="0" smtClean="0">
                <a:solidFill>
                  <a:srgbClr val="0070C0"/>
                </a:solidFill>
              </a:rPr>
              <a:t>6</a:t>
            </a:r>
            <a:endParaRPr lang="nl-BE" baseline="30000" dirty="0">
              <a:solidFill>
                <a:srgbClr val="0070C0"/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4260273" y="3790846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- 0,25b²</a:t>
            </a:r>
            <a:endParaRPr lang="nl-BE" dirty="0">
              <a:solidFill>
                <a:srgbClr val="0070C0"/>
              </a:solidFill>
            </a:endParaRPr>
          </a:p>
        </p:txBody>
      </p:sp>
      <p:cxnSp>
        <p:nvCxnSpPr>
          <p:cNvPr id="32" name="Rechte verbindingslijn 31"/>
          <p:cNvCxnSpPr/>
          <p:nvPr/>
        </p:nvCxnSpPr>
        <p:spPr>
          <a:xfrm>
            <a:off x="966354" y="4106275"/>
            <a:ext cx="44681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Rechte verbindingslijn 32"/>
          <p:cNvCxnSpPr/>
          <p:nvPr/>
        </p:nvCxnSpPr>
        <p:spPr>
          <a:xfrm>
            <a:off x="1870364" y="4106275"/>
            <a:ext cx="49876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kstvak 33"/>
          <p:cNvSpPr txBox="1"/>
          <p:nvPr/>
        </p:nvSpPr>
        <p:spPr>
          <a:xfrm>
            <a:off x="3359234" y="4577192"/>
            <a:ext cx="1049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-9x</a:t>
            </a:r>
            <a:r>
              <a:rPr lang="nl-BE" sz="2400" baseline="30000" dirty="0" smtClean="0">
                <a:solidFill>
                  <a:srgbClr val="0070C0"/>
                </a:solidFill>
              </a:rPr>
              <a:t>4</a:t>
            </a:r>
            <a:endParaRPr lang="nl-BE" baseline="30000" dirty="0">
              <a:solidFill>
                <a:srgbClr val="0070C0"/>
              </a:solidFill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3946320" y="4571630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+ 49x</a:t>
            </a:r>
            <a:r>
              <a:rPr lang="nl-BE" sz="2400" baseline="30000" dirty="0" smtClean="0">
                <a:solidFill>
                  <a:srgbClr val="0070C0"/>
                </a:solidFill>
              </a:rPr>
              <a:t>6</a:t>
            </a:r>
            <a:endParaRPr lang="nl-BE" baseline="30000" dirty="0">
              <a:solidFill>
                <a:srgbClr val="0070C0"/>
              </a:solidFill>
            </a:endParaRPr>
          </a:p>
        </p:txBody>
      </p:sp>
      <p:cxnSp>
        <p:nvCxnSpPr>
          <p:cNvPr id="36" name="Rechte verbindingslijn 35"/>
          <p:cNvCxnSpPr/>
          <p:nvPr/>
        </p:nvCxnSpPr>
        <p:spPr>
          <a:xfrm>
            <a:off x="540326" y="4872603"/>
            <a:ext cx="4260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Rechte verbindingslijn 36"/>
          <p:cNvCxnSpPr/>
          <p:nvPr/>
        </p:nvCxnSpPr>
        <p:spPr>
          <a:xfrm>
            <a:off x="1517073" y="4872603"/>
            <a:ext cx="3532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kstvak 44"/>
          <p:cNvSpPr txBox="1"/>
          <p:nvPr/>
        </p:nvSpPr>
        <p:spPr>
          <a:xfrm>
            <a:off x="5913726" y="1599418"/>
            <a:ext cx="250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0070C0"/>
                </a:solidFill>
              </a:rPr>
              <a:t>(of: 49y² - 100x²)</a:t>
            </a:r>
            <a:endParaRPr lang="nl-BE" sz="1400" dirty="0">
              <a:solidFill>
                <a:srgbClr val="0070C0"/>
              </a:solidFill>
            </a:endParaRPr>
          </a:p>
        </p:txBody>
      </p:sp>
      <p:cxnSp>
        <p:nvCxnSpPr>
          <p:cNvPr id="52" name="Rechte verbindingslijn 51"/>
          <p:cNvCxnSpPr/>
          <p:nvPr/>
        </p:nvCxnSpPr>
        <p:spPr>
          <a:xfrm>
            <a:off x="987136" y="5724658"/>
            <a:ext cx="4260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Rechte verbindingslijn 52"/>
          <p:cNvCxnSpPr/>
          <p:nvPr/>
        </p:nvCxnSpPr>
        <p:spPr>
          <a:xfrm>
            <a:off x="1963883" y="5724658"/>
            <a:ext cx="3532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kstvak 53"/>
              <p:cNvSpPr txBox="1"/>
              <p:nvPr/>
            </p:nvSpPr>
            <p:spPr>
              <a:xfrm>
                <a:off x="3282783" y="5110772"/>
                <a:ext cx="1049482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nl-BE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B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144</m:t>
                        </m:r>
                      </m:den>
                    </m:f>
                  </m:oMath>
                </a14:m>
                <a:r>
                  <a:rPr lang="nl-BE" sz="2400" dirty="0" smtClean="0">
                    <a:solidFill>
                      <a:srgbClr val="0070C0"/>
                    </a:solidFill>
                  </a:rPr>
                  <a:t>a</a:t>
                </a:r>
                <a:r>
                  <a:rPr lang="nl-BE" sz="2400" baseline="30000" dirty="0" smtClean="0">
                    <a:solidFill>
                      <a:srgbClr val="0070C0"/>
                    </a:solidFill>
                  </a:rPr>
                  <a:t>6</a:t>
                </a:r>
                <a:endParaRPr lang="nl-BE" baseline="30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4" name="Tekstvak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783" y="5110772"/>
                <a:ext cx="1049482" cy="613886"/>
              </a:xfrm>
              <a:prstGeom prst="rect">
                <a:avLst/>
              </a:prstGeom>
              <a:blipFill rotWithShape="0">
                <a:blip r:embed="rId3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kstvak 54"/>
              <p:cNvSpPr txBox="1"/>
              <p:nvPr/>
            </p:nvSpPr>
            <p:spPr>
              <a:xfrm>
                <a:off x="4161558" y="5110772"/>
                <a:ext cx="136714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2400" dirty="0" smtClean="0">
                    <a:solidFill>
                      <a:srgbClr val="0070C0"/>
                    </a:solidFill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nl-B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nl-BE" baseline="30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Tekstvak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558" y="5110772"/>
                <a:ext cx="136714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143" b="-8824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kstvak 56"/>
          <p:cNvSpPr txBox="1"/>
          <p:nvPr/>
        </p:nvSpPr>
        <p:spPr>
          <a:xfrm>
            <a:off x="966354" y="5772284"/>
            <a:ext cx="8156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nl-BE" sz="2800" b="1" dirty="0" smtClean="0">
                <a:solidFill>
                  <a:srgbClr val="FF0000"/>
                </a:solidFill>
              </a:rPr>
              <a:t>Je stelt vast: het antwoord bevat ALTIJD</a:t>
            </a:r>
            <a:br>
              <a:rPr lang="nl-BE" sz="2800" b="1" dirty="0" smtClean="0">
                <a:solidFill>
                  <a:srgbClr val="FF0000"/>
                </a:solidFill>
              </a:rPr>
            </a:br>
            <a:r>
              <a:rPr lang="nl-BE" sz="2800" b="1" dirty="0" smtClean="0">
                <a:solidFill>
                  <a:srgbClr val="FF0000"/>
                </a:solidFill>
              </a:rPr>
              <a:t>een positieve EN een negatieve eenterm! </a:t>
            </a:r>
            <a:endParaRPr lang="nl-B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8" grpId="0"/>
      <p:bldP spid="19" grpId="0"/>
      <p:bldP spid="22" grpId="0"/>
      <p:bldP spid="23" grpId="0"/>
      <p:bldP spid="26" grpId="0"/>
      <p:bldP spid="27" grpId="0"/>
      <p:bldP spid="30" grpId="0"/>
      <p:bldP spid="31" grpId="0"/>
      <p:bldP spid="34" grpId="0"/>
      <p:bldP spid="35" grpId="0"/>
      <p:bldP spid="45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649681" y="337839"/>
            <a:ext cx="3636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TOEPASSING</a:t>
            </a:r>
            <a:endParaRPr lang="nl-BE" sz="3600" b="1" dirty="0">
              <a:solidFill>
                <a:srgbClr val="7030A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649681" y="1244413"/>
            <a:ext cx="3636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Vb</a:t>
            </a:r>
            <a:r>
              <a:rPr lang="nl-BE" sz="36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: 48 ∙ 52</a:t>
            </a:r>
            <a:endParaRPr lang="nl-BE" sz="3600" b="1" dirty="0">
              <a:solidFill>
                <a:srgbClr val="0070C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41" y="2402464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649681" y="337839"/>
            <a:ext cx="3636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TOEPASSING</a:t>
            </a:r>
            <a:endParaRPr lang="nl-BE" sz="3600" b="1" dirty="0">
              <a:solidFill>
                <a:srgbClr val="7030A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649681" y="1244413"/>
            <a:ext cx="3636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48 ∙ 52</a:t>
            </a:r>
            <a:endParaRPr lang="nl-BE" sz="3600" b="1" dirty="0">
              <a:solidFill>
                <a:srgbClr val="0070C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649681" y="2150987"/>
            <a:ext cx="3636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(50-2) ∙ (50+2)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649681" y="2797318"/>
            <a:ext cx="3636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rgbClr val="0070C0"/>
                </a:solidFill>
                <a:sym typeface="Wingdings" panose="05000000000000000000" pitchFamily="2" charset="2"/>
              </a:rPr>
              <a:t>50² - </a:t>
            </a:r>
            <a:r>
              <a:rPr lang="nl-BE" sz="3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2²</a:t>
            </a:r>
            <a:endParaRPr lang="nl-BE" sz="3600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649681" y="3443649"/>
            <a:ext cx="3636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rgbClr val="0070C0"/>
                </a:solidFill>
                <a:sym typeface="Wingdings" panose="05000000000000000000" pitchFamily="2" charset="2"/>
              </a:rPr>
              <a:t>2500 – 4</a:t>
            </a:r>
          </a:p>
          <a:p>
            <a:pPr algn="ctr"/>
            <a:r>
              <a:rPr lang="nl-BE" sz="6000" b="1" dirty="0">
                <a:solidFill>
                  <a:srgbClr val="0070C0"/>
                </a:solidFill>
                <a:sym typeface="Wingdings" panose="05000000000000000000" pitchFamily="2" charset="2"/>
              </a:rPr>
              <a:t>2496</a:t>
            </a:r>
            <a:endParaRPr lang="nl-BE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46" y="264534"/>
            <a:ext cx="7696200" cy="2962275"/>
          </a:xfrm>
          <a:prstGeom prst="rect">
            <a:avLst/>
          </a:prstGeom>
        </p:spPr>
      </p:pic>
      <p:sp>
        <p:nvSpPr>
          <p:cNvPr id="24" name="Tekstvak 23"/>
          <p:cNvSpPr txBox="1"/>
          <p:nvPr/>
        </p:nvSpPr>
        <p:spPr>
          <a:xfrm>
            <a:off x="1059872" y="1776844"/>
            <a:ext cx="5621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= (3a + 4b) (3a + 4b)   = 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4019659" y="1776844"/>
            <a:ext cx="64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9a²</a:t>
            </a:r>
            <a:endParaRPr lang="nl-BE" dirty="0">
              <a:solidFill>
                <a:srgbClr val="0070C0"/>
              </a:solidFill>
            </a:endParaRPr>
          </a:p>
        </p:txBody>
      </p:sp>
      <p:grpSp>
        <p:nvGrpSpPr>
          <p:cNvPr id="26" name="Groep 25"/>
          <p:cNvGrpSpPr/>
          <p:nvPr/>
        </p:nvGrpSpPr>
        <p:grpSpPr>
          <a:xfrm>
            <a:off x="1652045" y="1664775"/>
            <a:ext cx="1163891" cy="384464"/>
            <a:chOff x="1444335" y="5039591"/>
            <a:chExt cx="1558638" cy="384464"/>
          </a:xfrm>
        </p:grpSpPr>
        <p:sp>
          <p:nvSpPr>
            <p:cNvPr id="27" name="Boog 26"/>
            <p:cNvSpPr/>
            <p:nvPr/>
          </p:nvSpPr>
          <p:spPr>
            <a:xfrm>
              <a:off x="1444336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8" name="Boog 27"/>
            <p:cNvSpPr/>
            <p:nvPr/>
          </p:nvSpPr>
          <p:spPr>
            <a:xfrm flipH="1">
              <a:off x="1444335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1652046" y="1623212"/>
            <a:ext cx="1693824" cy="384464"/>
            <a:chOff x="1444335" y="5039591"/>
            <a:chExt cx="1558638" cy="384464"/>
          </a:xfrm>
        </p:grpSpPr>
        <p:sp>
          <p:nvSpPr>
            <p:cNvPr id="30" name="Boog 29"/>
            <p:cNvSpPr/>
            <p:nvPr/>
          </p:nvSpPr>
          <p:spPr>
            <a:xfrm>
              <a:off x="1444336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1" name="Boog 30"/>
            <p:cNvSpPr/>
            <p:nvPr/>
          </p:nvSpPr>
          <p:spPr>
            <a:xfrm flipH="1">
              <a:off x="1444335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32" name="Tekstvak 31"/>
          <p:cNvSpPr txBox="1"/>
          <p:nvPr/>
        </p:nvSpPr>
        <p:spPr>
          <a:xfrm>
            <a:off x="4549593" y="1776844"/>
            <a:ext cx="102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70C0"/>
                </a:solidFill>
              </a:rPr>
              <a:t>+</a:t>
            </a:r>
            <a:r>
              <a:rPr lang="nl-BE" sz="2400" dirty="0" smtClean="0">
                <a:solidFill>
                  <a:srgbClr val="0070C0"/>
                </a:solidFill>
              </a:rPr>
              <a:t> 12ab</a:t>
            </a:r>
            <a:endParaRPr lang="nl-BE" dirty="0">
              <a:solidFill>
                <a:srgbClr val="0070C0"/>
              </a:solidFill>
            </a:endParaRPr>
          </a:p>
        </p:txBody>
      </p:sp>
      <p:grpSp>
        <p:nvGrpSpPr>
          <p:cNvPr id="33" name="Groep 32"/>
          <p:cNvGrpSpPr/>
          <p:nvPr/>
        </p:nvGrpSpPr>
        <p:grpSpPr>
          <a:xfrm rot="10800000">
            <a:off x="2233990" y="1930641"/>
            <a:ext cx="506990" cy="384464"/>
            <a:chOff x="1444335" y="5039591"/>
            <a:chExt cx="1558638" cy="384464"/>
          </a:xfrm>
        </p:grpSpPr>
        <p:sp>
          <p:nvSpPr>
            <p:cNvPr id="34" name="Boog 33"/>
            <p:cNvSpPr/>
            <p:nvPr/>
          </p:nvSpPr>
          <p:spPr>
            <a:xfrm>
              <a:off x="1444336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5" name="Boog 34"/>
            <p:cNvSpPr/>
            <p:nvPr/>
          </p:nvSpPr>
          <p:spPr>
            <a:xfrm flipH="1">
              <a:off x="1444335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36" name="Tekstvak 35"/>
          <p:cNvSpPr txBox="1"/>
          <p:nvPr/>
        </p:nvSpPr>
        <p:spPr>
          <a:xfrm>
            <a:off x="5515946" y="1776844"/>
            <a:ext cx="102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70C0"/>
                </a:solidFill>
              </a:rPr>
              <a:t>+</a:t>
            </a:r>
            <a:r>
              <a:rPr lang="nl-BE" sz="2400" dirty="0" smtClean="0">
                <a:solidFill>
                  <a:srgbClr val="0070C0"/>
                </a:solidFill>
              </a:rPr>
              <a:t> 12ab</a:t>
            </a:r>
            <a:endParaRPr lang="nl-BE" dirty="0">
              <a:solidFill>
                <a:srgbClr val="0070C0"/>
              </a:solidFill>
            </a:endParaRPr>
          </a:p>
        </p:txBody>
      </p:sp>
      <p:grpSp>
        <p:nvGrpSpPr>
          <p:cNvPr id="37" name="Groep 36"/>
          <p:cNvGrpSpPr/>
          <p:nvPr/>
        </p:nvGrpSpPr>
        <p:grpSpPr>
          <a:xfrm rot="10800000">
            <a:off x="2234258" y="1956203"/>
            <a:ext cx="1088663" cy="384464"/>
            <a:chOff x="1444335" y="5039591"/>
            <a:chExt cx="1558638" cy="384464"/>
          </a:xfrm>
        </p:grpSpPr>
        <p:sp>
          <p:nvSpPr>
            <p:cNvPr id="38" name="Boog 37"/>
            <p:cNvSpPr/>
            <p:nvPr/>
          </p:nvSpPr>
          <p:spPr>
            <a:xfrm>
              <a:off x="1444336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9" name="Boog 38"/>
            <p:cNvSpPr/>
            <p:nvPr/>
          </p:nvSpPr>
          <p:spPr>
            <a:xfrm flipH="1">
              <a:off x="1444335" y="5039591"/>
              <a:ext cx="1558637" cy="384464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40" name="Tekstvak 39"/>
          <p:cNvSpPr txBox="1"/>
          <p:nvPr/>
        </p:nvSpPr>
        <p:spPr>
          <a:xfrm>
            <a:off x="6500919" y="1776844"/>
            <a:ext cx="102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+ 16b²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43" name="Tekstvak 42"/>
          <p:cNvSpPr txBox="1"/>
          <p:nvPr/>
        </p:nvSpPr>
        <p:spPr>
          <a:xfrm>
            <a:off x="3699164" y="2409959"/>
            <a:ext cx="382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=  9a²        +24ab           + 16b²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45" name="Ovaal 44"/>
          <p:cNvSpPr/>
          <p:nvPr/>
        </p:nvSpPr>
        <p:spPr>
          <a:xfrm>
            <a:off x="4549593" y="1623212"/>
            <a:ext cx="1990724" cy="717456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6" name="Tekstvak 45"/>
          <p:cNvSpPr txBox="1"/>
          <p:nvPr/>
        </p:nvSpPr>
        <p:spPr>
          <a:xfrm>
            <a:off x="4549593" y="1284611"/>
            <a:ext cx="369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chemeClr val="accent6">
                    <a:lumMod val="75000"/>
                  </a:schemeClr>
                </a:solidFill>
              </a:rPr>
              <a:t>2x zelfde eenterm!</a:t>
            </a:r>
            <a:endParaRPr lang="nl-BE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7" name="Afbeelding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2" y="3435209"/>
            <a:ext cx="8034814" cy="731546"/>
          </a:xfrm>
          <a:prstGeom prst="rect">
            <a:avLst/>
          </a:prstGeom>
        </p:spPr>
      </p:pic>
      <p:sp>
        <p:nvSpPr>
          <p:cNvPr id="48" name="PIJL-OMHOOG 47"/>
          <p:cNvSpPr/>
          <p:nvPr/>
        </p:nvSpPr>
        <p:spPr>
          <a:xfrm>
            <a:off x="3322920" y="3989579"/>
            <a:ext cx="272384" cy="7107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0" name="Tekstvak 49"/>
          <p:cNvSpPr txBox="1"/>
          <p:nvPr/>
        </p:nvSpPr>
        <p:spPr>
          <a:xfrm>
            <a:off x="1930514" y="4385432"/>
            <a:ext cx="162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>
                <a:solidFill>
                  <a:srgbClr val="0070C0"/>
                </a:solidFill>
              </a:rPr>
              <a:t>KWADRAAT</a:t>
            </a:r>
            <a:endParaRPr lang="nl-BE" sz="1600" dirty="0">
              <a:solidFill>
                <a:srgbClr val="0070C0"/>
              </a:solidFill>
            </a:endParaRPr>
          </a:p>
        </p:txBody>
      </p:sp>
      <p:sp>
        <p:nvSpPr>
          <p:cNvPr id="51" name="Tekstvak 50"/>
          <p:cNvSpPr txBox="1"/>
          <p:nvPr/>
        </p:nvSpPr>
        <p:spPr>
          <a:xfrm>
            <a:off x="4465587" y="4385432"/>
            <a:ext cx="162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>
                <a:solidFill>
                  <a:srgbClr val="0070C0"/>
                </a:solidFill>
              </a:rPr>
              <a:t>KWADRAAT</a:t>
            </a:r>
            <a:endParaRPr lang="nl-BE" sz="1600" dirty="0">
              <a:solidFill>
                <a:srgbClr val="0070C0"/>
              </a:solidFill>
            </a:endParaRPr>
          </a:p>
        </p:txBody>
      </p:sp>
      <p:sp>
        <p:nvSpPr>
          <p:cNvPr id="52" name="PIJL-OMHOOG 51"/>
          <p:cNvSpPr/>
          <p:nvPr/>
        </p:nvSpPr>
        <p:spPr>
          <a:xfrm>
            <a:off x="3862236" y="3989579"/>
            <a:ext cx="272384" cy="98771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3" name="Tekstvak 52"/>
          <p:cNvSpPr txBox="1"/>
          <p:nvPr/>
        </p:nvSpPr>
        <p:spPr>
          <a:xfrm>
            <a:off x="2465354" y="5054658"/>
            <a:ext cx="310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 smtClean="0">
                <a:solidFill>
                  <a:schemeClr val="accent2">
                    <a:lumMod val="75000"/>
                  </a:schemeClr>
                </a:solidFill>
              </a:rPr>
              <a:t>DUBBEL </a:t>
            </a:r>
            <a:r>
              <a:rPr lang="nl-BE" sz="2000" dirty="0" smtClean="0">
                <a:solidFill>
                  <a:schemeClr val="accent2">
                    <a:lumMod val="75000"/>
                  </a:schemeClr>
                </a:solidFill>
              </a:rPr>
              <a:t>PRODUCT</a:t>
            </a:r>
            <a:endParaRPr lang="nl-BE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5" name="PIJL-OMHOOG 54"/>
          <p:cNvSpPr/>
          <p:nvPr/>
        </p:nvSpPr>
        <p:spPr>
          <a:xfrm>
            <a:off x="4413401" y="3989579"/>
            <a:ext cx="272384" cy="7107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6" name="Tekstvak 55"/>
          <p:cNvSpPr txBox="1"/>
          <p:nvPr/>
        </p:nvSpPr>
        <p:spPr>
          <a:xfrm>
            <a:off x="1930514" y="4634846"/>
            <a:ext cx="162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>
                <a:solidFill>
                  <a:srgbClr val="00B0F0"/>
                </a:solidFill>
              </a:rPr>
              <a:t>ALTIJD +</a:t>
            </a:r>
            <a:endParaRPr lang="nl-BE" sz="1600" dirty="0">
              <a:solidFill>
                <a:srgbClr val="00B0F0"/>
              </a:solidFill>
            </a:endParaRPr>
          </a:p>
        </p:txBody>
      </p:sp>
      <p:sp>
        <p:nvSpPr>
          <p:cNvPr id="57" name="Tekstvak 56"/>
          <p:cNvSpPr txBox="1"/>
          <p:nvPr/>
        </p:nvSpPr>
        <p:spPr>
          <a:xfrm>
            <a:off x="4517773" y="4634846"/>
            <a:ext cx="162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>
                <a:solidFill>
                  <a:srgbClr val="00B0F0"/>
                </a:solidFill>
              </a:rPr>
              <a:t>ALTIJD +</a:t>
            </a:r>
            <a:endParaRPr lang="nl-BE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2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2" grpId="0"/>
      <p:bldP spid="36" grpId="0"/>
      <p:bldP spid="40" grpId="0"/>
      <p:bldP spid="43" grpId="0"/>
      <p:bldP spid="45" grpId="0" animBg="1"/>
      <p:bldP spid="46" grpId="0"/>
      <p:bldP spid="48" grpId="0" animBg="1"/>
      <p:bldP spid="50" grpId="0"/>
      <p:bldP spid="51" grpId="0"/>
      <p:bldP spid="52" grpId="0" animBg="1"/>
      <p:bldP spid="53" grpId="0"/>
      <p:bldP spid="55" grpId="0" animBg="1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27"/>
            <a:ext cx="9140978" cy="29787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3" y="727363"/>
            <a:ext cx="8605894" cy="4135580"/>
          </a:xfrm>
          <a:prstGeom prst="rect">
            <a:avLst/>
          </a:prstGeom>
        </p:spPr>
      </p:pic>
      <p:sp>
        <p:nvSpPr>
          <p:cNvPr id="4" name="Ovaal 3"/>
          <p:cNvSpPr/>
          <p:nvPr/>
        </p:nvSpPr>
        <p:spPr>
          <a:xfrm>
            <a:off x="665020" y="1350817"/>
            <a:ext cx="332508" cy="3740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vaal 4"/>
          <p:cNvSpPr/>
          <p:nvPr/>
        </p:nvSpPr>
        <p:spPr>
          <a:xfrm>
            <a:off x="997527" y="1350817"/>
            <a:ext cx="436417" cy="37407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2867891" y="1263225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36x²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611950" y="1263225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+ 36xy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570489" y="1263225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+ 9y²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10" name="Ovaal 9"/>
          <p:cNvSpPr/>
          <p:nvPr/>
        </p:nvSpPr>
        <p:spPr>
          <a:xfrm>
            <a:off x="665019" y="2608117"/>
            <a:ext cx="403935" cy="3740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1068955" y="2608117"/>
            <a:ext cx="560907" cy="37407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2867891" y="2520525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100x²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611949" y="2520525"/>
            <a:ext cx="119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70C0"/>
                </a:solidFill>
              </a:rPr>
              <a:t>-</a:t>
            </a:r>
            <a:r>
              <a:rPr lang="nl-BE" sz="2400" dirty="0" smtClean="0">
                <a:solidFill>
                  <a:srgbClr val="0070C0"/>
                </a:solidFill>
              </a:rPr>
              <a:t> 140xy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4570489" y="2520525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+ 49y²</a:t>
            </a:r>
            <a:endParaRPr lang="nl-BE" sz="2400" dirty="0">
              <a:solidFill>
                <a:srgbClr val="0070C0"/>
              </a:solidFill>
            </a:endParaRPr>
          </a:p>
        </p:txBody>
      </p:sp>
      <p:sp>
        <p:nvSpPr>
          <p:cNvPr id="15" name="Ovaal 14"/>
          <p:cNvSpPr/>
          <p:nvPr/>
        </p:nvSpPr>
        <p:spPr>
          <a:xfrm>
            <a:off x="665020" y="3948543"/>
            <a:ext cx="403934" cy="3740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al 15"/>
          <p:cNvSpPr/>
          <p:nvPr/>
        </p:nvSpPr>
        <p:spPr>
          <a:xfrm>
            <a:off x="1068954" y="3860951"/>
            <a:ext cx="560908" cy="53440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/>
          <p:cNvSpPr txBox="1"/>
          <p:nvPr/>
        </p:nvSpPr>
        <p:spPr>
          <a:xfrm>
            <a:off x="2867891" y="3860951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16a</a:t>
            </a:r>
            <a:r>
              <a:rPr lang="nl-BE" sz="2400" baseline="30000" dirty="0" smtClean="0">
                <a:solidFill>
                  <a:srgbClr val="0070C0"/>
                </a:solidFill>
              </a:rPr>
              <a:t>6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611950" y="3860951"/>
            <a:ext cx="130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+ 24a</a:t>
            </a:r>
            <a:r>
              <a:rPr lang="nl-BE" sz="2400" baseline="30000" dirty="0" smtClean="0">
                <a:solidFill>
                  <a:srgbClr val="0070C0"/>
                </a:solidFill>
              </a:rPr>
              <a:t>3</a:t>
            </a:r>
            <a:r>
              <a:rPr lang="nl-BE" sz="2400" dirty="0" smtClean="0">
                <a:solidFill>
                  <a:srgbClr val="0070C0"/>
                </a:solidFill>
              </a:rPr>
              <a:t>b</a:t>
            </a:r>
            <a:r>
              <a:rPr lang="nl-BE" sz="2400" baseline="30000" dirty="0" smtClean="0">
                <a:solidFill>
                  <a:srgbClr val="0070C0"/>
                </a:solidFill>
              </a:rPr>
              <a:t>5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790764" y="3860951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+ 9b</a:t>
            </a:r>
            <a:r>
              <a:rPr lang="nl-BE" sz="2400" baseline="30000" dirty="0" smtClean="0">
                <a:solidFill>
                  <a:srgbClr val="0070C0"/>
                </a:solidFill>
              </a:rPr>
              <a:t>10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20" name="PIJL-OMHOOG 19"/>
          <p:cNvSpPr/>
          <p:nvPr/>
        </p:nvSpPr>
        <p:spPr>
          <a:xfrm>
            <a:off x="3740725" y="2922804"/>
            <a:ext cx="829763" cy="387427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kstvak 20"/>
          <p:cNvSpPr txBox="1"/>
          <p:nvPr/>
        </p:nvSpPr>
        <p:spPr>
          <a:xfrm>
            <a:off x="4564181" y="3021460"/>
            <a:ext cx="231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B050"/>
                </a:solidFill>
              </a:rPr>
              <a:t>2 ∙ 10x ∙ (-7y)</a:t>
            </a:r>
            <a:endParaRPr lang="nl-BE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5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 animBg="1"/>
      <p:bldP spid="17" grpId="0"/>
      <p:bldP spid="18" grpId="0"/>
      <p:bldP spid="19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69" y="176212"/>
            <a:ext cx="8109239" cy="5252818"/>
          </a:xfrm>
          <a:prstGeom prst="rect">
            <a:avLst/>
          </a:prstGeom>
        </p:spPr>
      </p:pic>
      <p:sp>
        <p:nvSpPr>
          <p:cNvPr id="3" name="Ovaal 2"/>
          <p:cNvSpPr/>
          <p:nvPr/>
        </p:nvSpPr>
        <p:spPr>
          <a:xfrm>
            <a:off x="727365" y="650161"/>
            <a:ext cx="536794" cy="5492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Ovaal 3"/>
          <p:cNvSpPr/>
          <p:nvPr/>
        </p:nvSpPr>
        <p:spPr>
          <a:xfrm>
            <a:off x="1264159" y="650160"/>
            <a:ext cx="428047" cy="53440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2930236" y="650160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25a</a:t>
            </a:r>
            <a:r>
              <a:rPr lang="nl-BE" sz="2400" baseline="300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674295" y="650160"/>
            <a:ext cx="130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+ 30a</a:t>
            </a:r>
            <a:r>
              <a:rPr lang="nl-BE" sz="2400" baseline="30000" dirty="0" smtClean="0">
                <a:solidFill>
                  <a:srgbClr val="0070C0"/>
                </a:solidFill>
              </a:rPr>
              <a:t>2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651040" y="650160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+ 9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8" name="Ovaal 7"/>
          <p:cNvSpPr/>
          <p:nvPr/>
        </p:nvSpPr>
        <p:spPr>
          <a:xfrm>
            <a:off x="727364" y="1937167"/>
            <a:ext cx="587085" cy="4898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1314450" y="1898531"/>
            <a:ext cx="669458" cy="53440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2930236" y="1907460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0,04a</a:t>
            </a:r>
            <a:r>
              <a:rPr lang="nl-BE" sz="2400" baseline="30000" dirty="0" smtClean="0">
                <a:solidFill>
                  <a:srgbClr val="0070C0"/>
                </a:solidFill>
              </a:rPr>
              <a:t>6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837398" y="1907460"/>
            <a:ext cx="130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- 0,2a</a:t>
            </a:r>
            <a:r>
              <a:rPr lang="nl-BE" sz="2400" baseline="30000" dirty="0" smtClean="0">
                <a:solidFill>
                  <a:srgbClr val="0070C0"/>
                </a:solidFill>
              </a:rPr>
              <a:t>3</a:t>
            </a:r>
            <a:r>
              <a:rPr lang="nl-BE" sz="2400" dirty="0" smtClean="0">
                <a:solidFill>
                  <a:srgbClr val="0070C0"/>
                </a:solidFill>
              </a:rPr>
              <a:t>b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4977244" y="1907460"/>
            <a:ext cx="1496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+ 0,25b</a:t>
            </a:r>
            <a:r>
              <a:rPr lang="nl-BE" sz="2400" baseline="30000" dirty="0" smtClean="0">
                <a:solidFill>
                  <a:srgbClr val="0070C0"/>
                </a:solidFill>
              </a:rPr>
              <a:t>2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3" name="Ovaal 12"/>
          <p:cNvSpPr/>
          <p:nvPr/>
        </p:nvSpPr>
        <p:spPr>
          <a:xfrm>
            <a:off x="727365" y="3273129"/>
            <a:ext cx="403934" cy="3740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/>
          <p:cNvSpPr/>
          <p:nvPr/>
        </p:nvSpPr>
        <p:spPr>
          <a:xfrm>
            <a:off x="1131299" y="3185537"/>
            <a:ext cx="560908" cy="53440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/>
          <p:cNvSpPr txBox="1"/>
          <p:nvPr/>
        </p:nvSpPr>
        <p:spPr>
          <a:xfrm>
            <a:off x="2930236" y="3185537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9x</a:t>
            </a:r>
            <a:r>
              <a:rPr lang="nl-BE" sz="2400" baseline="300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3550159" y="3185537"/>
            <a:ext cx="130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+ 42x</a:t>
            </a:r>
            <a:r>
              <a:rPr lang="nl-BE" sz="2400" baseline="30000" dirty="0" smtClean="0">
                <a:solidFill>
                  <a:srgbClr val="0070C0"/>
                </a:solidFill>
              </a:rPr>
              <a:t>5</a:t>
            </a:r>
            <a:endParaRPr lang="nl-BE" sz="2400" baseline="30000" dirty="0">
              <a:solidFill>
                <a:srgbClr val="0070C0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4488873" y="3185537"/>
            <a:ext cx="107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70C0"/>
                </a:solidFill>
              </a:rPr>
              <a:t>+ 49x</a:t>
            </a:r>
            <a:r>
              <a:rPr lang="nl-BE" sz="2400" baseline="30000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8" name="Ovaal 17"/>
          <p:cNvSpPr/>
          <p:nvPr/>
        </p:nvSpPr>
        <p:spPr>
          <a:xfrm>
            <a:off x="727365" y="4427985"/>
            <a:ext cx="587084" cy="6502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al 18"/>
          <p:cNvSpPr/>
          <p:nvPr/>
        </p:nvSpPr>
        <p:spPr>
          <a:xfrm>
            <a:off x="1314449" y="4427984"/>
            <a:ext cx="503096" cy="65022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vak 19"/>
              <p:cNvSpPr txBox="1"/>
              <p:nvPr/>
            </p:nvSpPr>
            <p:spPr>
              <a:xfrm>
                <a:off x="2930236" y="4231173"/>
                <a:ext cx="1070264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nl-BE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B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144</m:t>
                        </m:r>
                      </m:den>
                    </m:f>
                  </m:oMath>
                </a14:m>
                <a:r>
                  <a:rPr lang="nl-BE" sz="2400" dirty="0" smtClean="0">
                    <a:solidFill>
                      <a:srgbClr val="0070C0"/>
                    </a:solidFill>
                  </a:rPr>
                  <a:t>a</a:t>
                </a:r>
                <a:r>
                  <a:rPr lang="nl-BE" sz="2400" baseline="30000" dirty="0" smtClean="0">
                    <a:solidFill>
                      <a:srgbClr val="0070C0"/>
                    </a:solidFill>
                  </a:rPr>
                  <a:t>6</a:t>
                </a:r>
                <a:endParaRPr lang="nl-BE" sz="2400" baseline="30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kstvak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236" y="4231173"/>
                <a:ext cx="1070264" cy="613886"/>
              </a:xfrm>
              <a:prstGeom prst="rect">
                <a:avLst/>
              </a:prstGeom>
              <a:blipFill rotWithShape="0">
                <a:blip r:embed="rId3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IJL-OMHOOG 22"/>
          <p:cNvSpPr/>
          <p:nvPr/>
        </p:nvSpPr>
        <p:spPr>
          <a:xfrm>
            <a:off x="3622186" y="3615410"/>
            <a:ext cx="829763" cy="387427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ekstvak 23"/>
          <p:cNvSpPr txBox="1"/>
          <p:nvPr/>
        </p:nvSpPr>
        <p:spPr>
          <a:xfrm>
            <a:off x="4399696" y="3700263"/>
            <a:ext cx="262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00B050"/>
                </a:solidFill>
              </a:rPr>
              <a:t>2 ∙ 3x² ∙ 7x³ </a:t>
            </a:r>
            <a:r>
              <a:rPr lang="nl-BE" sz="2400" smtClean="0">
                <a:solidFill>
                  <a:srgbClr val="00B050"/>
                </a:solidFill>
              </a:rPr>
              <a:t>= 42x</a:t>
            </a:r>
            <a:r>
              <a:rPr lang="nl-BE" sz="2400" baseline="30000" smtClean="0">
                <a:solidFill>
                  <a:srgbClr val="00B050"/>
                </a:solidFill>
              </a:rPr>
              <a:t>2+3</a:t>
            </a:r>
            <a:endParaRPr lang="nl-BE" sz="2400" baseline="30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vak 24"/>
              <p:cNvSpPr txBox="1"/>
              <p:nvPr/>
            </p:nvSpPr>
            <p:spPr>
              <a:xfrm>
                <a:off x="3837398" y="4231173"/>
                <a:ext cx="1399620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BE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nl-BE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B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BE" sz="2400" dirty="0" smtClean="0">
                    <a:solidFill>
                      <a:srgbClr val="0070C0"/>
                    </a:solidFill>
                  </a:rPr>
                  <a:t>a</a:t>
                </a:r>
                <a:r>
                  <a:rPr lang="nl-BE" sz="2400" baseline="30000" dirty="0">
                    <a:solidFill>
                      <a:srgbClr val="0070C0"/>
                    </a:solidFill>
                  </a:rPr>
                  <a:t>3</a:t>
                </a:r>
              </a:p>
            </p:txBody>
          </p:sp>
        </mc:Choice>
        <mc:Fallback xmlns="">
          <p:sp>
            <p:nvSpPr>
              <p:cNvPr id="25" name="Tekstvak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398" y="4231173"/>
                <a:ext cx="1399620" cy="613886"/>
              </a:xfrm>
              <a:prstGeom prst="rect">
                <a:avLst/>
              </a:prstGeom>
              <a:blipFill rotWithShape="0">
                <a:blip r:embed="rId4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kstvak 25"/>
              <p:cNvSpPr txBox="1"/>
              <p:nvPr/>
            </p:nvSpPr>
            <p:spPr>
              <a:xfrm>
                <a:off x="4651040" y="4231173"/>
                <a:ext cx="1399620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BE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BE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nl-B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nl-BE" sz="2400" dirty="0" smtClean="0">
                    <a:solidFill>
                      <a:srgbClr val="0070C0"/>
                    </a:solidFill>
                  </a:rPr>
                  <a:t>  </a:t>
                </a:r>
                <a:endParaRPr lang="nl-BE" sz="2400" baseline="30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Tekstvak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040" y="4231173"/>
                <a:ext cx="1399620" cy="613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vak 26"/>
              <p:cNvSpPr txBox="1"/>
              <p:nvPr/>
            </p:nvSpPr>
            <p:spPr>
              <a:xfrm>
                <a:off x="4710420" y="4783934"/>
                <a:ext cx="262455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nl-BE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BE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nl-BE" sz="2400" dirty="0">
                    <a:solidFill>
                      <a:srgbClr val="00B050"/>
                    </a:solidFill>
                  </a:rPr>
                  <a:t> </a:t>
                </a:r>
                <a:r>
                  <a:rPr lang="nl-BE" sz="2400" dirty="0" smtClean="0">
                    <a:solidFill>
                      <a:srgbClr val="00B050"/>
                    </a:solidFill>
                  </a:rPr>
                  <a:t>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BE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nl-BE" sz="2400" dirty="0" smtClean="0">
                    <a:solidFill>
                      <a:srgbClr val="00B050"/>
                    </a:solidFill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BE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nl-BE" sz="2400" baseline="30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7" name="Tekstvak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420" y="4783934"/>
                <a:ext cx="2624559" cy="616964"/>
              </a:xfrm>
              <a:prstGeom prst="rect">
                <a:avLst/>
              </a:prstGeom>
              <a:blipFill rotWithShape="0">
                <a:blip r:embed="rId6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PIJL-OMHOOG 27"/>
          <p:cNvSpPr/>
          <p:nvPr/>
        </p:nvSpPr>
        <p:spPr>
          <a:xfrm>
            <a:off x="3859028" y="4898702"/>
            <a:ext cx="829763" cy="387427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Tekstvak 28"/>
          <p:cNvSpPr txBox="1"/>
          <p:nvPr/>
        </p:nvSpPr>
        <p:spPr>
          <a:xfrm>
            <a:off x="374074" y="5516622"/>
            <a:ext cx="8510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H</a:t>
            </a:r>
            <a:r>
              <a:rPr lang="nl-BE" sz="2800" b="1" dirty="0" smtClean="0">
                <a:solidFill>
                  <a:srgbClr val="FF0000"/>
                </a:solidFill>
              </a:rPr>
              <a:t>et antwoord bevat ALTIJD 3 eentermen. </a:t>
            </a:r>
            <a:br>
              <a:rPr lang="nl-BE" sz="2800" b="1" dirty="0" smtClean="0">
                <a:solidFill>
                  <a:srgbClr val="FF0000"/>
                </a:solidFill>
              </a:rPr>
            </a:br>
            <a:r>
              <a:rPr lang="nl-BE" sz="2800" b="1" dirty="0" smtClean="0">
                <a:solidFill>
                  <a:srgbClr val="FF0000"/>
                </a:solidFill>
              </a:rPr>
              <a:t>Enkel de middelste (dubbel product) kan negatief zijn. </a:t>
            </a:r>
            <a:endParaRPr lang="nl-B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4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3" grpId="0" animBg="1"/>
      <p:bldP spid="24" grpId="0"/>
      <p:bldP spid="25" grpId="0"/>
      <p:bldP spid="26" grpId="0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61711" y="2177626"/>
            <a:ext cx="40205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nl-N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ONTBINDEN</a:t>
            </a:r>
            <a:br>
              <a:rPr lang="nl-N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nl-NL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 FACTOREN</a:t>
            </a:r>
            <a:endParaRPr lang="nl-NL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86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687</TotalTime>
  <Words>1118</Words>
  <Application>Microsoft Office PowerPoint</Application>
  <PresentationFormat>Diavoorstelling (4:3)</PresentationFormat>
  <Paragraphs>269</Paragraphs>
  <Slides>28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Tahoma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Gerry Seynaeve</dc:creator>
  <cp:lastModifiedBy>Gerry Seynaeve</cp:lastModifiedBy>
  <cp:revision>94</cp:revision>
  <dcterms:created xsi:type="dcterms:W3CDTF">2014-04-23T16:05:27Z</dcterms:created>
  <dcterms:modified xsi:type="dcterms:W3CDTF">2014-06-04T14:11:09Z</dcterms:modified>
</cp:coreProperties>
</file>