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1E700B27-DE4C-4B9E-BB11-B9027034A00F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703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589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8845AC5-A3F8-44AA-BA8F-596CDCC976D3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15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873B183-A821-4095-A363-9EC968635539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66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74D01B4-0AA5-45E6-B2E6-5FA4078AEBCF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412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298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48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14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A24AD68-089C-4467-A8F3-EA2BBCA6B44E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949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371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AAA073D-A903-47F8-8D16-77642FB0DF1F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815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510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85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062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20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68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767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D914D-B099-4142-A885-11F276715148}" type="datetimeFigureOut">
              <a:rPr lang="en-US" smtClean="0"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5989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Evenredigheden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263671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41863" y="213654"/>
            <a:ext cx="6377940" cy="1293028"/>
          </a:xfrm>
        </p:spPr>
        <p:txBody>
          <a:bodyPr/>
          <a:lstStyle/>
          <a:p>
            <a:pPr algn="ctr"/>
            <a:r>
              <a:rPr lang="nl-BE" dirty="0" smtClean="0"/>
              <a:t>VOORBEELD</a:t>
            </a:r>
            <a:endParaRPr lang="nl-BE" dirty="0"/>
          </a:p>
        </p:txBody>
      </p:sp>
      <p:sp>
        <p:nvSpPr>
          <p:cNvPr id="4" name="Tekstvak 3"/>
          <p:cNvSpPr txBox="1"/>
          <p:nvPr/>
        </p:nvSpPr>
        <p:spPr>
          <a:xfrm>
            <a:off x="374071" y="1506682"/>
            <a:ext cx="6743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b="1" dirty="0" smtClean="0"/>
              <a:t>Chocomousse</a:t>
            </a:r>
            <a:r>
              <a:rPr lang="nl-BE" sz="2000" dirty="0" smtClean="0"/>
              <a:t>: ingrediënten voor 4 personen</a:t>
            </a:r>
            <a:endParaRPr lang="nl-BE" sz="2000" dirty="0"/>
          </a:p>
        </p:txBody>
      </p:sp>
      <p:sp>
        <p:nvSpPr>
          <p:cNvPr id="5" name="Tekstvak 4"/>
          <p:cNvSpPr txBox="1"/>
          <p:nvPr/>
        </p:nvSpPr>
        <p:spPr>
          <a:xfrm>
            <a:off x="2254827" y="1999491"/>
            <a:ext cx="23952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3 eieren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100 </a:t>
            </a:r>
            <a:r>
              <a:rPr lang="nl-BE" dirty="0" smtClean="0"/>
              <a:t>g chocolade</a:t>
            </a:r>
            <a:endParaRPr lang="nl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50 </a:t>
            </a:r>
            <a:r>
              <a:rPr lang="nl-BE" dirty="0" smtClean="0"/>
              <a:t>g </a:t>
            </a:r>
            <a:r>
              <a:rPr lang="nl-BE" dirty="0"/>
              <a:t>suiker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125 ml room</a:t>
            </a:r>
          </a:p>
        </p:txBody>
      </p:sp>
      <p:pic>
        <p:nvPicPr>
          <p:cNvPr id="1026" name="Picture 2" descr="http://www.solo.be/uploadedimages/Recepten/Afbeeldingen/1705201075424_Chocomousse_thum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669" y="1506682"/>
            <a:ext cx="2370394" cy="169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374071" y="3917372"/>
            <a:ext cx="781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b="1" dirty="0" smtClean="0">
                <a:solidFill>
                  <a:srgbClr val="FF0000"/>
                </a:solidFill>
              </a:rPr>
              <a:t>Hoeveel eieren heb je nodig voor 8 personen? </a:t>
            </a:r>
            <a:endParaRPr lang="nl-BE" sz="2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953491" y="4573369"/>
            <a:ext cx="4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smtClean="0">
                <a:solidFill>
                  <a:srgbClr val="0070C0"/>
                </a:solidFill>
              </a:rPr>
              <a:t>3</a:t>
            </a:r>
            <a:endParaRPr lang="nl-BE" sz="2800" b="1" dirty="0">
              <a:solidFill>
                <a:srgbClr val="0070C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1953491" y="5290921"/>
            <a:ext cx="4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>
                <a:solidFill>
                  <a:srgbClr val="0070C0"/>
                </a:solidFill>
              </a:rPr>
              <a:t>4</a:t>
            </a:r>
            <a:endParaRPr lang="nl-BE" sz="2800" b="1" dirty="0">
              <a:solidFill>
                <a:srgbClr val="0070C0"/>
              </a:solidFill>
            </a:endParaRPr>
          </a:p>
        </p:txBody>
      </p:sp>
      <p:cxnSp>
        <p:nvCxnSpPr>
          <p:cNvPr id="10" name="Rechte verbindingslijn 9"/>
          <p:cNvCxnSpPr/>
          <p:nvPr/>
        </p:nvCxnSpPr>
        <p:spPr>
          <a:xfrm>
            <a:off x="1724891" y="5190108"/>
            <a:ext cx="82088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3351066" y="4573369"/>
            <a:ext cx="488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smtClean="0">
                <a:solidFill>
                  <a:srgbClr val="FF0000"/>
                </a:solidFill>
              </a:rPr>
              <a:t>6</a:t>
            </a:r>
            <a:endParaRPr lang="nl-BE" sz="2800" b="1" dirty="0">
              <a:solidFill>
                <a:srgbClr val="FF0000"/>
              </a:solidFill>
            </a:endParaRPr>
          </a:p>
        </p:txBody>
      </p:sp>
      <p:grpSp>
        <p:nvGrpSpPr>
          <p:cNvPr id="11" name="Groep 10"/>
          <p:cNvGrpSpPr/>
          <p:nvPr/>
        </p:nvGrpSpPr>
        <p:grpSpPr>
          <a:xfrm>
            <a:off x="2691245" y="4928498"/>
            <a:ext cx="1309254" cy="885643"/>
            <a:chOff x="2691245" y="4928498"/>
            <a:chExt cx="1309254" cy="885643"/>
          </a:xfrm>
        </p:grpSpPr>
        <p:sp>
          <p:nvSpPr>
            <p:cNvPr id="12" name="Tekstvak 11"/>
            <p:cNvSpPr txBox="1"/>
            <p:nvPr/>
          </p:nvSpPr>
          <p:spPr>
            <a:xfrm>
              <a:off x="2691245" y="4928498"/>
              <a:ext cx="488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=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351066" y="5290921"/>
              <a:ext cx="488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b="1" dirty="0" smtClean="0">
                  <a:solidFill>
                    <a:srgbClr val="0070C0"/>
                  </a:solidFill>
                </a:rPr>
                <a:t>8</a:t>
              </a:r>
              <a:endParaRPr lang="nl-BE" sz="28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15" name="Rechte verbindingslijn 14"/>
            <p:cNvCxnSpPr/>
            <p:nvPr/>
          </p:nvCxnSpPr>
          <p:spPr>
            <a:xfrm>
              <a:off x="3179617" y="5195152"/>
              <a:ext cx="820882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8" name="Groep 17"/>
          <p:cNvGrpSpPr/>
          <p:nvPr/>
        </p:nvGrpSpPr>
        <p:grpSpPr>
          <a:xfrm>
            <a:off x="4514847" y="4573369"/>
            <a:ext cx="3132859" cy="1240772"/>
            <a:chOff x="4514847" y="4573369"/>
            <a:chExt cx="3132859" cy="1240772"/>
          </a:xfrm>
        </p:grpSpPr>
        <p:sp>
          <p:nvSpPr>
            <p:cNvPr id="16" name="Tekstvak 15"/>
            <p:cNvSpPr txBox="1"/>
            <p:nvPr/>
          </p:nvSpPr>
          <p:spPr>
            <a:xfrm>
              <a:off x="4514848" y="4573369"/>
              <a:ext cx="27795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eieren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4514847" y="5290921"/>
              <a:ext cx="31328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personen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7866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41863" y="213654"/>
            <a:ext cx="6377940" cy="1293028"/>
          </a:xfrm>
        </p:spPr>
        <p:txBody>
          <a:bodyPr/>
          <a:lstStyle/>
          <a:p>
            <a:pPr algn="ctr"/>
            <a:r>
              <a:rPr lang="nl-BE" dirty="0" smtClean="0"/>
              <a:t>VOORBEELD</a:t>
            </a:r>
            <a:endParaRPr lang="nl-BE" dirty="0"/>
          </a:p>
        </p:txBody>
      </p:sp>
      <p:sp>
        <p:nvSpPr>
          <p:cNvPr id="4" name="Tekstvak 3"/>
          <p:cNvSpPr txBox="1"/>
          <p:nvPr/>
        </p:nvSpPr>
        <p:spPr>
          <a:xfrm>
            <a:off x="374071" y="1506682"/>
            <a:ext cx="6743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b="1" dirty="0" smtClean="0"/>
              <a:t>Chocomousse</a:t>
            </a:r>
            <a:r>
              <a:rPr lang="nl-BE" sz="2000" dirty="0" smtClean="0"/>
              <a:t>: ingrediënten voor 4 personen</a:t>
            </a:r>
            <a:endParaRPr lang="nl-BE" sz="2000" dirty="0"/>
          </a:p>
        </p:txBody>
      </p:sp>
      <p:sp>
        <p:nvSpPr>
          <p:cNvPr id="5" name="Tekstvak 4"/>
          <p:cNvSpPr txBox="1"/>
          <p:nvPr/>
        </p:nvSpPr>
        <p:spPr>
          <a:xfrm>
            <a:off x="2254827" y="1999491"/>
            <a:ext cx="23952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3 eieren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100 </a:t>
            </a:r>
            <a:r>
              <a:rPr lang="nl-BE" dirty="0" smtClean="0"/>
              <a:t>g chocolade</a:t>
            </a:r>
            <a:endParaRPr lang="nl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50 </a:t>
            </a:r>
            <a:r>
              <a:rPr lang="nl-BE" dirty="0" smtClean="0"/>
              <a:t>g </a:t>
            </a:r>
            <a:r>
              <a:rPr lang="nl-BE" dirty="0"/>
              <a:t>suiker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125 ml room</a:t>
            </a:r>
          </a:p>
        </p:txBody>
      </p:sp>
      <p:pic>
        <p:nvPicPr>
          <p:cNvPr id="1026" name="Picture 2" descr="http://www.solo.be/uploadedimages/Recepten/Afbeeldingen/1705201075424_Chocomousse_thum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669" y="1506682"/>
            <a:ext cx="2370394" cy="169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374071" y="3917372"/>
            <a:ext cx="781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b="1" dirty="0" smtClean="0">
                <a:solidFill>
                  <a:srgbClr val="FF0000"/>
                </a:solidFill>
              </a:rPr>
              <a:t>Hoeveel suiker heb nodig voor 12 personen? </a:t>
            </a:r>
            <a:endParaRPr lang="nl-BE" sz="2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719698" y="4573369"/>
            <a:ext cx="955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b="1" dirty="0" smtClean="0">
                <a:solidFill>
                  <a:srgbClr val="0070C0"/>
                </a:solidFill>
              </a:rPr>
              <a:t>50</a:t>
            </a:r>
            <a:endParaRPr lang="nl-BE" sz="2800" b="1" dirty="0">
              <a:solidFill>
                <a:srgbClr val="0070C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1875558" y="5290921"/>
            <a:ext cx="644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b="1" dirty="0" smtClean="0">
                <a:solidFill>
                  <a:srgbClr val="0070C0"/>
                </a:solidFill>
              </a:rPr>
              <a:t>4</a:t>
            </a:r>
            <a:endParaRPr lang="nl-BE" sz="2800" b="1" dirty="0">
              <a:solidFill>
                <a:srgbClr val="0070C0"/>
              </a:solidFill>
            </a:endParaRPr>
          </a:p>
        </p:txBody>
      </p:sp>
      <p:cxnSp>
        <p:nvCxnSpPr>
          <p:cNvPr id="10" name="Rechte verbindingslijn 9"/>
          <p:cNvCxnSpPr/>
          <p:nvPr/>
        </p:nvCxnSpPr>
        <p:spPr>
          <a:xfrm>
            <a:off x="1724891" y="5190108"/>
            <a:ext cx="82088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3086095" y="4573369"/>
            <a:ext cx="1018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b="1" dirty="0" smtClean="0">
                <a:solidFill>
                  <a:srgbClr val="FF0000"/>
                </a:solidFill>
              </a:rPr>
              <a:t>150</a:t>
            </a:r>
            <a:endParaRPr lang="nl-BE" sz="2800" b="1" dirty="0">
              <a:solidFill>
                <a:srgbClr val="FF0000"/>
              </a:solidFill>
            </a:endParaRPr>
          </a:p>
        </p:txBody>
      </p:sp>
      <p:grpSp>
        <p:nvGrpSpPr>
          <p:cNvPr id="11" name="Groep 10"/>
          <p:cNvGrpSpPr/>
          <p:nvPr/>
        </p:nvGrpSpPr>
        <p:grpSpPr>
          <a:xfrm>
            <a:off x="2691245" y="4928498"/>
            <a:ext cx="1309254" cy="885643"/>
            <a:chOff x="2691245" y="4928498"/>
            <a:chExt cx="1309254" cy="885643"/>
          </a:xfrm>
        </p:grpSpPr>
        <p:sp>
          <p:nvSpPr>
            <p:cNvPr id="12" name="Tekstvak 11"/>
            <p:cNvSpPr txBox="1"/>
            <p:nvPr/>
          </p:nvSpPr>
          <p:spPr>
            <a:xfrm>
              <a:off x="2691245" y="4928498"/>
              <a:ext cx="488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=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190005" y="5290921"/>
              <a:ext cx="8104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2800" b="1" dirty="0" smtClean="0">
                  <a:solidFill>
                    <a:srgbClr val="0070C0"/>
                  </a:solidFill>
                </a:rPr>
                <a:t>12</a:t>
              </a:r>
              <a:endParaRPr lang="nl-BE" sz="28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15" name="Rechte verbindingslijn 14"/>
            <p:cNvCxnSpPr/>
            <p:nvPr/>
          </p:nvCxnSpPr>
          <p:spPr>
            <a:xfrm>
              <a:off x="3179617" y="5195152"/>
              <a:ext cx="820882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8" name="Groep 17"/>
          <p:cNvGrpSpPr/>
          <p:nvPr/>
        </p:nvGrpSpPr>
        <p:grpSpPr>
          <a:xfrm>
            <a:off x="4514847" y="4573369"/>
            <a:ext cx="3132859" cy="1240772"/>
            <a:chOff x="4514847" y="4573369"/>
            <a:chExt cx="3132859" cy="1240772"/>
          </a:xfrm>
        </p:grpSpPr>
        <p:sp>
          <p:nvSpPr>
            <p:cNvPr id="16" name="Tekstvak 15"/>
            <p:cNvSpPr txBox="1"/>
            <p:nvPr/>
          </p:nvSpPr>
          <p:spPr>
            <a:xfrm>
              <a:off x="4514848" y="4573369"/>
              <a:ext cx="27795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suiker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4514847" y="5290921"/>
              <a:ext cx="31328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personen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5355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41863" y="213654"/>
            <a:ext cx="6377940" cy="1293028"/>
          </a:xfrm>
        </p:spPr>
        <p:txBody>
          <a:bodyPr/>
          <a:lstStyle/>
          <a:p>
            <a:pPr algn="ctr"/>
            <a:r>
              <a:rPr lang="nl-BE" dirty="0" smtClean="0"/>
              <a:t>VOORBEELD</a:t>
            </a:r>
            <a:endParaRPr lang="nl-BE" dirty="0"/>
          </a:p>
        </p:txBody>
      </p:sp>
      <p:sp>
        <p:nvSpPr>
          <p:cNvPr id="4" name="Tekstvak 3"/>
          <p:cNvSpPr txBox="1"/>
          <p:nvPr/>
        </p:nvSpPr>
        <p:spPr>
          <a:xfrm>
            <a:off x="374071" y="1506682"/>
            <a:ext cx="6743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b="1" dirty="0" smtClean="0"/>
              <a:t>Chocomousse</a:t>
            </a:r>
            <a:r>
              <a:rPr lang="nl-BE" sz="2000" dirty="0" smtClean="0"/>
              <a:t>: ingrediënten voor 4 personen</a:t>
            </a:r>
            <a:endParaRPr lang="nl-BE" sz="2000" dirty="0"/>
          </a:p>
        </p:txBody>
      </p:sp>
      <p:sp>
        <p:nvSpPr>
          <p:cNvPr id="5" name="Tekstvak 4"/>
          <p:cNvSpPr txBox="1"/>
          <p:nvPr/>
        </p:nvSpPr>
        <p:spPr>
          <a:xfrm>
            <a:off x="2254827" y="1999491"/>
            <a:ext cx="23952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3 eieren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100 </a:t>
            </a:r>
            <a:r>
              <a:rPr lang="nl-BE" dirty="0" smtClean="0"/>
              <a:t>g chocolade</a:t>
            </a:r>
            <a:endParaRPr lang="nl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50 </a:t>
            </a:r>
            <a:r>
              <a:rPr lang="nl-BE" dirty="0" smtClean="0"/>
              <a:t>g </a:t>
            </a:r>
            <a:r>
              <a:rPr lang="nl-BE" dirty="0"/>
              <a:t>suiker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125 ml room</a:t>
            </a:r>
          </a:p>
        </p:txBody>
      </p:sp>
      <p:pic>
        <p:nvPicPr>
          <p:cNvPr id="1026" name="Picture 2" descr="http://www.solo.be/uploadedimages/Recepten/Afbeeldingen/1705201075424_Chocomousse_thum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669" y="1506682"/>
            <a:ext cx="2370394" cy="169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374071" y="3917372"/>
            <a:ext cx="781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b="1" dirty="0" smtClean="0">
                <a:solidFill>
                  <a:srgbClr val="FF0000"/>
                </a:solidFill>
              </a:rPr>
              <a:t>Hoeveel chocolade heb je nodig voor 2 personen? </a:t>
            </a:r>
            <a:endParaRPr lang="nl-BE" sz="2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719698" y="4573369"/>
            <a:ext cx="955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smtClean="0">
                <a:solidFill>
                  <a:srgbClr val="0070C0"/>
                </a:solidFill>
              </a:rPr>
              <a:t>100</a:t>
            </a:r>
            <a:endParaRPr lang="nl-BE" sz="2800" b="1" dirty="0">
              <a:solidFill>
                <a:srgbClr val="0070C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1875558" y="5290921"/>
            <a:ext cx="644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smtClean="0">
                <a:solidFill>
                  <a:srgbClr val="0070C0"/>
                </a:solidFill>
              </a:rPr>
              <a:t>4</a:t>
            </a:r>
            <a:endParaRPr lang="nl-BE" sz="2800" b="1" dirty="0">
              <a:solidFill>
                <a:srgbClr val="0070C0"/>
              </a:solidFill>
            </a:endParaRPr>
          </a:p>
        </p:txBody>
      </p:sp>
      <p:cxnSp>
        <p:nvCxnSpPr>
          <p:cNvPr id="10" name="Rechte verbindingslijn 9"/>
          <p:cNvCxnSpPr/>
          <p:nvPr/>
        </p:nvCxnSpPr>
        <p:spPr>
          <a:xfrm>
            <a:off x="1724891" y="5190108"/>
            <a:ext cx="82088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3086095" y="4573369"/>
            <a:ext cx="1018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b="1" dirty="0" smtClean="0">
                <a:solidFill>
                  <a:srgbClr val="FF0000"/>
                </a:solidFill>
              </a:rPr>
              <a:t>50</a:t>
            </a:r>
            <a:endParaRPr lang="nl-BE" sz="2800" b="1" dirty="0">
              <a:solidFill>
                <a:srgbClr val="FF0000"/>
              </a:solidFill>
            </a:endParaRPr>
          </a:p>
        </p:txBody>
      </p:sp>
      <p:grpSp>
        <p:nvGrpSpPr>
          <p:cNvPr id="11" name="Groep 10"/>
          <p:cNvGrpSpPr/>
          <p:nvPr/>
        </p:nvGrpSpPr>
        <p:grpSpPr>
          <a:xfrm>
            <a:off x="2691245" y="4928498"/>
            <a:ext cx="1309254" cy="885643"/>
            <a:chOff x="2691245" y="4928498"/>
            <a:chExt cx="1309254" cy="885643"/>
          </a:xfrm>
        </p:grpSpPr>
        <p:sp>
          <p:nvSpPr>
            <p:cNvPr id="12" name="Tekstvak 11"/>
            <p:cNvSpPr txBox="1"/>
            <p:nvPr/>
          </p:nvSpPr>
          <p:spPr>
            <a:xfrm>
              <a:off x="2691245" y="4928498"/>
              <a:ext cx="488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=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190005" y="5290921"/>
              <a:ext cx="8104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2800" b="1" dirty="0" smtClean="0">
                  <a:solidFill>
                    <a:srgbClr val="0070C0"/>
                  </a:solidFill>
                </a:rPr>
                <a:t>2</a:t>
              </a:r>
              <a:endParaRPr lang="nl-BE" sz="28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15" name="Rechte verbindingslijn 14"/>
            <p:cNvCxnSpPr/>
            <p:nvPr/>
          </p:nvCxnSpPr>
          <p:spPr>
            <a:xfrm>
              <a:off x="3179617" y="5195152"/>
              <a:ext cx="820882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8" name="Groep 17"/>
          <p:cNvGrpSpPr/>
          <p:nvPr/>
        </p:nvGrpSpPr>
        <p:grpSpPr>
          <a:xfrm>
            <a:off x="4514847" y="4573369"/>
            <a:ext cx="3132859" cy="1240772"/>
            <a:chOff x="4514847" y="4573369"/>
            <a:chExt cx="3132859" cy="1240772"/>
          </a:xfrm>
        </p:grpSpPr>
        <p:sp>
          <p:nvSpPr>
            <p:cNvPr id="16" name="Tekstvak 15"/>
            <p:cNvSpPr txBox="1"/>
            <p:nvPr/>
          </p:nvSpPr>
          <p:spPr>
            <a:xfrm>
              <a:off x="4514848" y="4573369"/>
              <a:ext cx="27795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chocolade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4514847" y="5290921"/>
              <a:ext cx="31328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personen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2070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41863" y="213654"/>
            <a:ext cx="6377940" cy="1293028"/>
          </a:xfrm>
        </p:spPr>
        <p:txBody>
          <a:bodyPr/>
          <a:lstStyle/>
          <a:p>
            <a:pPr algn="ctr"/>
            <a:r>
              <a:rPr lang="nl-BE" dirty="0" smtClean="0"/>
              <a:t>VOORBEELD</a:t>
            </a:r>
            <a:endParaRPr lang="nl-BE" dirty="0"/>
          </a:p>
        </p:txBody>
      </p:sp>
      <p:sp>
        <p:nvSpPr>
          <p:cNvPr id="4" name="Tekstvak 3"/>
          <p:cNvSpPr txBox="1"/>
          <p:nvPr/>
        </p:nvSpPr>
        <p:spPr>
          <a:xfrm>
            <a:off x="374071" y="1506682"/>
            <a:ext cx="6743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b="1" dirty="0" smtClean="0"/>
              <a:t>Chocomousse</a:t>
            </a:r>
            <a:r>
              <a:rPr lang="nl-BE" sz="2000" dirty="0" smtClean="0"/>
              <a:t>: ingrediënten voor 4 personen</a:t>
            </a:r>
            <a:endParaRPr lang="nl-BE" sz="2000" dirty="0"/>
          </a:p>
        </p:txBody>
      </p:sp>
      <p:sp>
        <p:nvSpPr>
          <p:cNvPr id="5" name="Tekstvak 4"/>
          <p:cNvSpPr txBox="1"/>
          <p:nvPr/>
        </p:nvSpPr>
        <p:spPr>
          <a:xfrm>
            <a:off x="2254827" y="1999491"/>
            <a:ext cx="23952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3 eieren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100 </a:t>
            </a:r>
            <a:r>
              <a:rPr lang="nl-BE" dirty="0" smtClean="0"/>
              <a:t>g chocolade</a:t>
            </a:r>
            <a:endParaRPr lang="nl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50 </a:t>
            </a:r>
            <a:r>
              <a:rPr lang="nl-BE" dirty="0" smtClean="0"/>
              <a:t>g </a:t>
            </a:r>
            <a:r>
              <a:rPr lang="nl-BE" dirty="0"/>
              <a:t>suiker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/>
              <a:t>125 ml room</a:t>
            </a:r>
          </a:p>
        </p:txBody>
      </p:sp>
      <p:pic>
        <p:nvPicPr>
          <p:cNvPr id="1026" name="Picture 2" descr="http://www.solo.be/uploadedimages/Recepten/Afbeeldingen/1705201075424_Chocomousse_thum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669" y="1506682"/>
            <a:ext cx="2370394" cy="169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374071" y="3917372"/>
            <a:ext cx="7813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b="1" dirty="0" smtClean="0">
                <a:solidFill>
                  <a:srgbClr val="FF0000"/>
                </a:solidFill>
              </a:rPr>
              <a:t>Hoeveel chocolade heb je nodig voor 3 personen? </a:t>
            </a:r>
            <a:endParaRPr lang="nl-BE" sz="2400" b="1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719698" y="4573369"/>
            <a:ext cx="955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smtClean="0">
                <a:solidFill>
                  <a:srgbClr val="0070C0"/>
                </a:solidFill>
              </a:rPr>
              <a:t>100</a:t>
            </a:r>
            <a:endParaRPr lang="nl-BE" sz="2800" b="1" dirty="0">
              <a:solidFill>
                <a:srgbClr val="0070C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1875558" y="5290921"/>
            <a:ext cx="644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 smtClean="0">
                <a:solidFill>
                  <a:srgbClr val="0070C0"/>
                </a:solidFill>
              </a:rPr>
              <a:t>4</a:t>
            </a:r>
            <a:endParaRPr lang="nl-BE" sz="2800" b="1" dirty="0">
              <a:solidFill>
                <a:srgbClr val="0070C0"/>
              </a:solidFill>
            </a:endParaRPr>
          </a:p>
        </p:txBody>
      </p:sp>
      <p:cxnSp>
        <p:nvCxnSpPr>
          <p:cNvPr id="10" name="Rechte verbindingslijn 9"/>
          <p:cNvCxnSpPr/>
          <p:nvPr/>
        </p:nvCxnSpPr>
        <p:spPr>
          <a:xfrm>
            <a:off x="1724891" y="5190108"/>
            <a:ext cx="82088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3086095" y="4573369"/>
            <a:ext cx="1018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b="1" dirty="0" smtClean="0">
                <a:solidFill>
                  <a:srgbClr val="FF0000"/>
                </a:solidFill>
              </a:rPr>
              <a:t>75</a:t>
            </a:r>
            <a:endParaRPr lang="nl-BE" sz="2800" b="1" dirty="0">
              <a:solidFill>
                <a:srgbClr val="FF0000"/>
              </a:solidFill>
            </a:endParaRPr>
          </a:p>
        </p:txBody>
      </p:sp>
      <p:grpSp>
        <p:nvGrpSpPr>
          <p:cNvPr id="11" name="Groep 10"/>
          <p:cNvGrpSpPr/>
          <p:nvPr/>
        </p:nvGrpSpPr>
        <p:grpSpPr>
          <a:xfrm>
            <a:off x="2691245" y="4928498"/>
            <a:ext cx="1309254" cy="885643"/>
            <a:chOff x="2691245" y="4928498"/>
            <a:chExt cx="1309254" cy="885643"/>
          </a:xfrm>
        </p:grpSpPr>
        <p:sp>
          <p:nvSpPr>
            <p:cNvPr id="12" name="Tekstvak 11"/>
            <p:cNvSpPr txBox="1"/>
            <p:nvPr/>
          </p:nvSpPr>
          <p:spPr>
            <a:xfrm>
              <a:off x="2691245" y="4928498"/>
              <a:ext cx="488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=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190005" y="5290921"/>
              <a:ext cx="8104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2800" b="1" dirty="0" smtClean="0">
                  <a:solidFill>
                    <a:srgbClr val="0070C0"/>
                  </a:solidFill>
                </a:rPr>
                <a:t>3</a:t>
              </a:r>
              <a:endParaRPr lang="nl-BE" sz="28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15" name="Rechte verbindingslijn 14"/>
            <p:cNvCxnSpPr/>
            <p:nvPr/>
          </p:nvCxnSpPr>
          <p:spPr>
            <a:xfrm>
              <a:off x="3179617" y="5195152"/>
              <a:ext cx="820882" cy="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8" name="Groep 17"/>
          <p:cNvGrpSpPr/>
          <p:nvPr/>
        </p:nvGrpSpPr>
        <p:grpSpPr>
          <a:xfrm>
            <a:off x="4514847" y="4573369"/>
            <a:ext cx="3132859" cy="1240772"/>
            <a:chOff x="4514847" y="4573369"/>
            <a:chExt cx="3132859" cy="1240772"/>
          </a:xfrm>
        </p:grpSpPr>
        <p:sp>
          <p:nvSpPr>
            <p:cNvPr id="16" name="Tekstvak 15"/>
            <p:cNvSpPr txBox="1"/>
            <p:nvPr/>
          </p:nvSpPr>
          <p:spPr>
            <a:xfrm>
              <a:off x="4514848" y="4573369"/>
              <a:ext cx="27795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chocolade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4514847" y="5290921"/>
              <a:ext cx="31328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dirty="0" smtClean="0">
                  <a:solidFill>
                    <a:srgbClr val="0070C0"/>
                  </a:solidFill>
                </a:rPr>
                <a:t>personen</a:t>
              </a:r>
              <a:endParaRPr lang="nl-BE" sz="2800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2515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2034" y="764373"/>
            <a:ext cx="7759931" cy="1293028"/>
          </a:xfrm>
        </p:spPr>
        <p:txBody>
          <a:bodyPr/>
          <a:lstStyle/>
          <a:p>
            <a:pPr algn="ctr"/>
            <a:r>
              <a:rPr lang="nl-BE" dirty="0" smtClean="0"/>
              <a:t>Wat is een evenredigheid?</a:t>
            </a:r>
            <a:endParaRPr lang="nl-BE" dirty="0"/>
          </a:p>
        </p:txBody>
      </p:sp>
      <p:grpSp>
        <p:nvGrpSpPr>
          <p:cNvPr id="9" name="Groep 8"/>
          <p:cNvGrpSpPr/>
          <p:nvPr/>
        </p:nvGrpSpPr>
        <p:grpSpPr>
          <a:xfrm>
            <a:off x="271352" y="2263753"/>
            <a:ext cx="8483638" cy="1275218"/>
            <a:chOff x="271352" y="2263753"/>
            <a:chExt cx="8483638" cy="1275218"/>
          </a:xfrm>
        </p:grpSpPr>
        <p:pic>
          <p:nvPicPr>
            <p:cNvPr id="4" name="Afbeelding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12967" y="2300721"/>
              <a:ext cx="2247900" cy="1171575"/>
            </a:xfrm>
            <a:prstGeom prst="rect">
              <a:avLst/>
            </a:prstGeom>
          </p:spPr>
        </p:pic>
        <p:pic>
          <p:nvPicPr>
            <p:cNvPr id="5" name="Afbeelding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1352" y="2300721"/>
              <a:ext cx="2676525" cy="1238250"/>
            </a:xfrm>
            <a:prstGeom prst="rect">
              <a:avLst/>
            </a:prstGeom>
          </p:spPr>
        </p:pic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291046" y="2263753"/>
              <a:ext cx="2463944" cy="1245510"/>
            </a:xfrm>
            <a:prstGeom prst="rect">
              <a:avLst/>
            </a:prstGeom>
          </p:spPr>
        </p:pic>
      </p:grpSp>
      <p:sp>
        <p:nvSpPr>
          <p:cNvPr id="7" name="Tekstvak 6"/>
          <p:cNvSpPr txBox="1"/>
          <p:nvPr/>
        </p:nvSpPr>
        <p:spPr>
          <a:xfrm>
            <a:off x="519546" y="4010891"/>
            <a:ext cx="7003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200" dirty="0" smtClean="0"/>
              <a:t>Een gelijkheid van twee ………….</a:t>
            </a:r>
            <a:endParaRPr lang="nl-BE" sz="3200" dirty="0"/>
          </a:p>
        </p:txBody>
      </p:sp>
      <p:sp>
        <p:nvSpPr>
          <p:cNvPr id="8" name="Tekstvak 7"/>
          <p:cNvSpPr txBox="1"/>
          <p:nvPr/>
        </p:nvSpPr>
        <p:spPr>
          <a:xfrm>
            <a:off x="5372100" y="3936956"/>
            <a:ext cx="1974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3200" dirty="0" smtClean="0">
                <a:solidFill>
                  <a:srgbClr val="0070C0"/>
                </a:solidFill>
              </a:rPr>
              <a:t>breuken</a:t>
            </a:r>
            <a:endParaRPr lang="nl-BE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483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2034" y="764373"/>
            <a:ext cx="7759931" cy="1293028"/>
          </a:xfrm>
        </p:spPr>
        <p:txBody>
          <a:bodyPr/>
          <a:lstStyle/>
          <a:p>
            <a:pPr algn="ctr"/>
            <a:r>
              <a:rPr lang="nl-BE" dirty="0" smtClean="0"/>
              <a:t>Benamingen</a:t>
            </a:r>
            <a:endParaRPr lang="nl-BE" dirty="0"/>
          </a:p>
        </p:txBody>
      </p:sp>
      <p:grpSp>
        <p:nvGrpSpPr>
          <p:cNvPr id="3" name="Groep 2"/>
          <p:cNvGrpSpPr/>
          <p:nvPr/>
        </p:nvGrpSpPr>
        <p:grpSpPr>
          <a:xfrm>
            <a:off x="2971799" y="3108081"/>
            <a:ext cx="2701637" cy="1240772"/>
            <a:chOff x="3325090" y="2131336"/>
            <a:chExt cx="2701637" cy="1240772"/>
          </a:xfrm>
        </p:grpSpPr>
        <p:sp>
          <p:nvSpPr>
            <p:cNvPr id="9" name="Tekstvak 8"/>
            <p:cNvSpPr txBox="1"/>
            <p:nvPr/>
          </p:nvSpPr>
          <p:spPr>
            <a:xfrm>
              <a:off x="3984911" y="2131336"/>
              <a:ext cx="488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b="1" dirty="0" smtClean="0">
                  <a:solidFill>
                    <a:srgbClr val="0070C0"/>
                  </a:solidFill>
                </a:rPr>
                <a:t>6</a:t>
              </a:r>
              <a:endParaRPr lang="nl-BE" sz="2800" b="1" dirty="0">
                <a:solidFill>
                  <a:srgbClr val="0070C0"/>
                </a:solidFill>
              </a:endParaRPr>
            </a:p>
          </p:txBody>
        </p:sp>
        <p:grpSp>
          <p:nvGrpSpPr>
            <p:cNvPr id="10" name="Groep 9"/>
            <p:cNvGrpSpPr/>
            <p:nvPr/>
          </p:nvGrpSpPr>
          <p:grpSpPr>
            <a:xfrm>
              <a:off x="3325090" y="2486465"/>
              <a:ext cx="1309254" cy="885643"/>
              <a:chOff x="2691245" y="4928498"/>
              <a:chExt cx="1309254" cy="885643"/>
            </a:xfrm>
          </p:grpSpPr>
          <p:sp>
            <p:nvSpPr>
              <p:cNvPr id="11" name="Tekstvak 10"/>
              <p:cNvSpPr txBox="1"/>
              <p:nvPr/>
            </p:nvSpPr>
            <p:spPr>
              <a:xfrm>
                <a:off x="2691245" y="4928498"/>
                <a:ext cx="4883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nl-BE" sz="28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" name="Tekstvak 11"/>
              <p:cNvSpPr txBox="1"/>
              <p:nvPr/>
            </p:nvSpPr>
            <p:spPr>
              <a:xfrm>
                <a:off x="3351066" y="5290921"/>
                <a:ext cx="4883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BE" sz="2800" b="1" dirty="0" smtClean="0">
                    <a:solidFill>
                      <a:srgbClr val="0070C0"/>
                    </a:solidFill>
                  </a:rPr>
                  <a:t>8</a:t>
                </a:r>
                <a:endParaRPr lang="nl-BE" sz="2800" b="1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13" name="Rechte verbindingslijn 12"/>
              <p:cNvCxnSpPr/>
              <p:nvPr/>
            </p:nvCxnSpPr>
            <p:spPr>
              <a:xfrm>
                <a:off x="3179617" y="5195152"/>
                <a:ext cx="820882" cy="0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ep 17"/>
            <p:cNvGrpSpPr/>
            <p:nvPr/>
          </p:nvGrpSpPr>
          <p:grpSpPr>
            <a:xfrm>
              <a:off x="4717473" y="2486465"/>
              <a:ext cx="1309254" cy="885643"/>
              <a:chOff x="2691245" y="4928498"/>
              <a:chExt cx="1309254" cy="885643"/>
            </a:xfrm>
          </p:grpSpPr>
          <p:sp>
            <p:nvSpPr>
              <p:cNvPr id="19" name="Tekstvak 18"/>
              <p:cNvSpPr txBox="1"/>
              <p:nvPr/>
            </p:nvSpPr>
            <p:spPr>
              <a:xfrm>
                <a:off x="2691245" y="4928498"/>
                <a:ext cx="4883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BE" sz="2800" dirty="0" smtClean="0">
                    <a:solidFill>
                      <a:srgbClr val="0070C0"/>
                    </a:solidFill>
                  </a:rPr>
                  <a:t>=</a:t>
                </a:r>
                <a:endParaRPr lang="nl-BE" sz="28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20" name="Tekstvak 19"/>
              <p:cNvSpPr txBox="1"/>
              <p:nvPr/>
            </p:nvSpPr>
            <p:spPr>
              <a:xfrm>
                <a:off x="3273132" y="5290921"/>
                <a:ext cx="64424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BE" sz="2800" b="1" dirty="0" smtClean="0">
                    <a:solidFill>
                      <a:srgbClr val="0070C0"/>
                    </a:solidFill>
                  </a:rPr>
                  <a:t>4</a:t>
                </a:r>
                <a:endParaRPr lang="nl-BE" sz="2800" b="1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21" name="Rechte verbindingslijn 20"/>
              <p:cNvCxnSpPr/>
              <p:nvPr/>
            </p:nvCxnSpPr>
            <p:spPr>
              <a:xfrm>
                <a:off x="3179617" y="5195152"/>
                <a:ext cx="820882" cy="0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22" name="Tekstvak 21"/>
            <p:cNvSpPr txBox="1"/>
            <p:nvPr/>
          </p:nvSpPr>
          <p:spPr>
            <a:xfrm>
              <a:off x="5216233" y="2131336"/>
              <a:ext cx="8104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2800" b="1" dirty="0" smtClean="0">
                  <a:solidFill>
                    <a:srgbClr val="0070C0"/>
                  </a:solidFill>
                </a:rPr>
                <a:t>3</a:t>
              </a:r>
              <a:endParaRPr lang="nl-BE" sz="28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1" name="Groep 50"/>
          <p:cNvGrpSpPr/>
          <p:nvPr/>
        </p:nvGrpSpPr>
        <p:grpSpPr>
          <a:xfrm>
            <a:off x="800100" y="3108081"/>
            <a:ext cx="3319892" cy="552555"/>
            <a:chOff x="800100" y="3108081"/>
            <a:chExt cx="3319892" cy="552555"/>
          </a:xfrm>
        </p:grpSpPr>
        <p:sp>
          <p:nvSpPr>
            <p:cNvPr id="23" name="Afgeronde rechthoek 22"/>
            <p:cNvSpPr/>
            <p:nvPr/>
          </p:nvSpPr>
          <p:spPr>
            <a:xfrm>
              <a:off x="3543300" y="3108081"/>
              <a:ext cx="576692" cy="552555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40" name="Rechte verbindingslijn met pijl 39"/>
            <p:cNvCxnSpPr/>
            <p:nvPr/>
          </p:nvCxnSpPr>
          <p:spPr>
            <a:xfrm flipH="1">
              <a:off x="2675660" y="3369691"/>
              <a:ext cx="784511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kstvak 46"/>
            <p:cNvSpPr txBox="1"/>
            <p:nvPr/>
          </p:nvSpPr>
          <p:spPr>
            <a:xfrm>
              <a:off x="800100" y="3108081"/>
              <a:ext cx="18646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2400" b="1" dirty="0" smtClean="0">
                  <a:solidFill>
                    <a:schemeClr val="accent3"/>
                  </a:solidFill>
                </a:rPr>
                <a:t>eerste term</a:t>
              </a:r>
              <a:endParaRPr lang="nl-BE" sz="2400" b="1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52" name="Groep 51"/>
          <p:cNvGrpSpPr/>
          <p:nvPr/>
        </p:nvGrpSpPr>
        <p:grpSpPr>
          <a:xfrm>
            <a:off x="644988" y="3825633"/>
            <a:ext cx="3475004" cy="552555"/>
            <a:chOff x="644988" y="3825633"/>
            <a:chExt cx="3475004" cy="552555"/>
          </a:xfrm>
        </p:grpSpPr>
        <p:sp>
          <p:nvSpPr>
            <p:cNvPr id="36" name="Afgeronde rechthoek 35"/>
            <p:cNvSpPr/>
            <p:nvPr/>
          </p:nvSpPr>
          <p:spPr>
            <a:xfrm>
              <a:off x="3543300" y="3825633"/>
              <a:ext cx="576692" cy="552555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43" name="Rechte verbindingslijn met pijl 42"/>
            <p:cNvCxnSpPr/>
            <p:nvPr/>
          </p:nvCxnSpPr>
          <p:spPr>
            <a:xfrm flipH="1">
              <a:off x="2675660" y="4101910"/>
              <a:ext cx="784511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kstvak 47"/>
            <p:cNvSpPr txBox="1"/>
            <p:nvPr/>
          </p:nvSpPr>
          <p:spPr>
            <a:xfrm>
              <a:off x="644988" y="3856410"/>
              <a:ext cx="20826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2400" b="1" dirty="0" smtClean="0">
                  <a:solidFill>
                    <a:schemeClr val="accent3"/>
                  </a:solidFill>
                </a:rPr>
                <a:t>tweede term</a:t>
              </a:r>
              <a:endParaRPr lang="nl-BE" sz="2400" b="1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53" name="Groep 52"/>
          <p:cNvGrpSpPr/>
          <p:nvPr/>
        </p:nvGrpSpPr>
        <p:grpSpPr>
          <a:xfrm>
            <a:off x="4974649" y="3099469"/>
            <a:ext cx="3400424" cy="552555"/>
            <a:chOff x="4974649" y="3099469"/>
            <a:chExt cx="3400424" cy="552555"/>
          </a:xfrm>
        </p:grpSpPr>
        <p:sp>
          <p:nvSpPr>
            <p:cNvPr id="38" name="Afgeronde rechthoek 37"/>
            <p:cNvSpPr/>
            <p:nvPr/>
          </p:nvSpPr>
          <p:spPr>
            <a:xfrm>
              <a:off x="4974649" y="3099469"/>
              <a:ext cx="576692" cy="552555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45" name="Rechte verbindingslijn met pijl 44"/>
            <p:cNvCxnSpPr/>
            <p:nvPr/>
          </p:nvCxnSpPr>
          <p:spPr>
            <a:xfrm>
              <a:off x="5673436" y="3369691"/>
              <a:ext cx="784511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kstvak 48"/>
            <p:cNvSpPr txBox="1"/>
            <p:nvPr/>
          </p:nvSpPr>
          <p:spPr>
            <a:xfrm>
              <a:off x="6528093" y="3108081"/>
              <a:ext cx="18469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2400" b="1" dirty="0" smtClean="0">
                  <a:solidFill>
                    <a:schemeClr val="accent3"/>
                  </a:solidFill>
                </a:rPr>
                <a:t>derde term</a:t>
              </a:r>
              <a:endParaRPr lang="nl-BE" sz="2400" b="1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54" name="Groep 53"/>
          <p:cNvGrpSpPr/>
          <p:nvPr/>
        </p:nvGrpSpPr>
        <p:grpSpPr>
          <a:xfrm>
            <a:off x="4974649" y="3825633"/>
            <a:ext cx="3443705" cy="552555"/>
            <a:chOff x="4974649" y="3825633"/>
            <a:chExt cx="3443705" cy="552555"/>
          </a:xfrm>
        </p:grpSpPr>
        <p:sp>
          <p:nvSpPr>
            <p:cNvPr id="37" name="Afgeronde rechthoek 36"/>
            <p:cNvSpPr/>
            <p:nvPr/>
          </p:nvSpPr>
          <p:spPr>
            <a:xfrm>
              <a:off x="4974649" y="3825633"/>
              <a:ext cx="576692" cy="552555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44" name="Rechte verbindingslijn met pijl 43"/>
            <p:cNvCxnSpPr/>
            <p:nvPr/>
          </p:nvCxnSpPr>
          <p:spPr>
            <a:xfrm>
              <a:off x="5673436" y="4101910"/>
              <a:ext cx="784511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kstvak 49"/>
            <p:cNvSpPr txBox="1"/>
            <p:nvPr/>
          </p:nvSpPr>
          <p:spPr>
            <a:xfrm>
              <a:off x="6528093" y="3856409"/>
              <a:ext cx="18902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2400" b="1" dirty="0" smtClean="0">
                  <a:solidFill>
                    <a:schemeClr val="accent3"/>
                  </a:solidFill>
                </a:rPr>
                <a:t>vierde term</a:t>
              </a:r>
              <a:endParaRPr lang="nl-BE" sz="2400" b="1" dirty="0">
                <a:solidFill>
                  <a:schemeClr val="accent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8456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2034" y="764373"/>
            <a:ext cx="7759931" cy="1293028"/>
          </a:xfrm>
        </p:spPr>
        <p:txBody>
          <a:bodyPr/>
          <a:lstStyle/>
          <a:p>
            <a:pPr algn="ctr"/>
            <a:r>
              <a:rPr lang="nl-BE" dirty="0" smtClean="0"/>
              <a:t>Benamingen</a:t>
            </a:r>
            <a:endParaRPr lang="nl-BE" dirty="0"/>
          </a:p>
        </p:txBody>
      </p:sp>
      <p:grpSp>
        <p:nvGrpSpPr>
          <p:cNvPr id="3" name="Groep 2"/>
          <p:cNvGrpSpPr/>
          <p:nvPr/>
        </p:nvGrpSpPr>
        <p:grpSpPr>
          <a:xfrm>
            <a:off x="2971799" y="3108081"/>
            <a:ext cx="2701637" cy="1240772"/>
            <a:chOff x="3325090" y="2131336"/>
            <a:chExt cx="2701637" cy="1240772"/>
          </a:xfrm>
        </p:grpSpPr>
        <p:sp>
          <p:nvSpPr>
            <p:cNvPr id="9" name="Tekstvak 8"/>
            <p:cNvSpPr txBox="1"/>
            <p:nvPr/>
          </p:nvSpPr>
          <p:spPr>
            <a:xfrm>
              <a:off x="3984911" y="2131336"/>
              <a:ext cx="488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sz="2800" b="1" dirty="0" smtClean="0">
                  <a:solidFill>
                    <a:srgbClr val="0070C0"/>
                  </a:solidFill>
                </a:rPr>
                <a:t>6</a:t>
              </a:r>
              <a:endParaRPr lang="nl-BE" sz="2800" b="1" dirty="0">
                <a:solidFill>
                  <a:srgbClr val="0070C0"/>
                </a:solidFill>
              </a:endParaRPr>
            </a:p>
          </p:txBody>
        </p:sp>
        <p:grpSp>
          <p:nvGrpSpPr>
            <p:cNvPr id="10" name="Groep 9"/>
            <p:cNvGrpSpPr/>
            <p:nvPr/>
          </p:nvGrpSpPr>
          <p:grpSpPr>
            <a:xfrm>
              <a:off x="3325090" y="2486465"/>
              <a:ext cx="1309254" cy="885643"/>
              <a:chOff x="2691245" y="4928498"/>
              <a:chExt cx="1309254" cy="885643"/>
            </a:xfrm>
          </p:grpSpPr>
          <p:sp>
            <p:nvSpPr>
              <p:cNvPr id="11" name="Tekstvak 10"/>
              <p:cNvSpPr txBox="1"/>
              <p:nvPr/>
            </p:nvSpPr>
            <p:spPr>
              <a:xfrm>
                <a:off x="2691245" y="4928498"/>
                <a:ext cx="4883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nl-BE" sz="28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" name="Tekstvak 11"/>
              <p:cNvSpPr txBox="1"/>
              <p:nvPr/>
            </p:nvSpPr>
            <p:spPr>
              <a:xfrm>
                <a:off x="3351066" y="5290921"/>
                <a:ext cx="4883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BE" sz="2800" b="1" dirty="0" smtClean="0">
                    <a:solidFill>
                      <a:srgbClr val="0070C0"/>
                    </a:solidFill>
                  </a:rPr>
                  <a:t>8</a:t>
                </a:r>
                <a:endParaRPr lang="nl-BE" sz="2800" b="1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13" name="Rechte verbindingslijn 12"/>
              <p:cNvCxnSpPr/>
              <p:nvPr/>
            </p:nvCxnSpPr>
            <p:spPr>
              <a:xfrm>
                <a:off x="3179617" y="5195152"/>
                <a:ext cx="820882" cy="0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ep 17"/>
            <p:cNvGrpSpPr/>
            <p:nvPr/>
          </p:nvGrpSpPr>
          <p:grpSpPr>
            <a:xfrm>
              <a:off x="4717473" y="2486465"/>
              <a:ext cx="1309254" cy="885643"/>
              <a:chOff x="2691245" y="4928498"/>
              <a:chExt cx="1309254" cy="885643"/>
            </a:xfrm>
          </p:grpSpPr>
          <p:sp>
            <p:nvSpPr>
              <p:cNvPr id="19" name="Tekstvak 18"/>
              <p:cNvSpPr txBox="1"/>
              <p:nvPr/>
            </p:nvSpPr>
            <p:spPr>
              <a:xfrm>
                <a:off x="2691245" y="4928498"/>
                <a:ext cx="4883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BE" sz="2800" dirty="0" smtClean="0">
                    <a:solidFill>
                      <a:srgbClr val="0070C0"/>
                    </a:solidFill>
                  </a:rPr>
                  <a:t>=</a:t>
                </a:r>
                <a:endParaRPr lang="nl-BE" sz="28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20" name="Tekstvak 19"/>
              <p:cNvSpPr txBox="1"/>
              <p:nvPr/>
            </p:nvSpPr>
            <p:spPr>
              <a:xfrm>
                <a:off x="3273132" y="5290921"/>
                <a:ext cx="64424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BE" sz="2800" b="1" dirty="0" smtClean="0">
                    <a:solidFill>
                      <a:srgbClr val="0070C0"/>
                    </a:solidFill>
                  </a:rPr>
                  <a:t>4</a:t>
                </a:r>
                <a:endParaRPr lang="nl-BE" sz="2800" b="1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21" name="Rechte verbindingslijn 20"/>
              <p:cNvCxnSpPr/>
              <p:nvPr/>
            </p:nvCxnSpPr>
            <p:spPr>
              <a:xfrm>
                <a:off x="3179617" y="5195152"/>
                <a:ext cx="820882" cy="0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22" name="Tekstvak 21"/>
            <p:cNvSpPr txBox="1"/>
            <p:nvPr/>
          </p:nvSpPr>
          <p:spPr>
            <a:xfrm>
              <a:off x="5216233" y="2131336"/>
              <a:ext cx="8104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2800" b="1" dirty="0" smtClean="0">
                  <a:solidFill>
                    <a:srgbClr val="0070C0"/>
                  </a:solidFill>
                </a:rPr>
                <a:t>3</a:t>
              </a:r>
              <a:endParaRPr lang="nl-BE" sz="28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4" name="Groep 13"/>
          <p:cNvGrpSpPr/>
          <p:nvPr/>
        </p:nvGrpSpPr>
        <p:grpSpPr>
          <a:xfrm>
            <a:off x="772782" y="3118472"/>
            <a:ext cx="4923298" cy="886902"/>
            <a:chOff x="772782" y="3118472"/>
            <a:chExt cx="4923298" cy="886902"/>
          </a:xfrm>
        </p:grpSpPr>
        <p:sp>
          <p:nvSpPr>
            <p:cNvPr id="4" name="Afgeronde rechthoek 3"/>
            <p:cNvSpPr/>
            <p:nvPr/>
          </p:nvSpPr>
          <p:spPr>
            <a:xfrm rot="1628238">
              <a:off x="3337344" y="3444265"/>
              <a:ext cx="2358736" cy="561109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6" name="Rechte verbindingslijn met pijl 5"/>
            <p:cNvCxnSpPr/>
            <p:nvPr/>
          </p:nvCxnSpPr>
          <p:spPr>
            <a:xfrm flipH="1">
              <a:off x="2649682" y="3380082"/>
              <a:ext cx="689523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kstvak 7"/>
            <p:cNvSpPr txBox="1"/>
            <p:nvPr/>
          </p:nvSpPr>
          <p:spPr>
            <a:xfrm>
              <a:off x="772782" y="3118472"/>
              <a:ext cx="18485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2800" b="1" dirty="0" smtClean="0">
                  <a:solidFill>
                    <a:srgbClr val="C00000"/>
                  </a:solidFill>
                </a:rPr>
                <a:t>UITERSTEN</a:t>
              </a:r>
              <a:endParaRPr lang="nl-BE" sz="28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5" name="Groep 14"/>
          <p:cNvGrpSpPr/>
          <p:nvPr/>
        </p:nvGrpSpPr>
        <p:grpSpPr>
          <a:xfrm>
            <a:off x="3392630" y="3118472"/>
            <a:ext cx="5351649" cy="886903"/>
            <a:chOff x="3392630" y="3118472"/>
            <a:chExt cx="5351649" cy="886903"/>
          </a:xfrm>
        </p:grpSpPr>
        <p:sp>
          <p:nvSpPr>
            <p:cNvPr id="31" name="Afgeronde rechthoek 30"/>
            <p:cNvSpPr/>
            <p:nvPr/>
          </p:nvSpPr>
          <p:spPr>
            <a:xfrm rot="19971762" flipV="1">
              <a:off x="3392630" y="3444266"/>
              <a:ext cx="2358736" cy="561109"/>
            </a:xfrm>
            <a:prstGeom prst="roundRect">
              <a:avLst/>
            </a:prstGeom>
            <a:noFill/>
            <a:ln w="28575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cxnSp>
          <p:nvCxnSpPr>
            <p:cNvPr id="61" name="Rechte verbindingslijn met pijl 60"/>
            <p:cNvCxnSpPr/>
            <p:nvPr/>
          </p:nvCxnSpPr>
          <p:spPr>
            <a:xfrm>
              <a:off x="5749505" y="3362337"/>
              <a:ext cx="689523" cy="0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kstvak 61"/>
            <p:cNvSpPr txBox="1"/>
            <p:nvPr/>
          </p:nvSpPr>
          <p:spPr>
            <a:xfrm>
              <a:off x="6498151" y="3118472"/>
              <a:ext cx="2246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2800" b="1" dirty="0" smtClean="0">
                  <a:solidFill>
                    <a:srgbClr val="FFFF00"/>
                  </a:solidFill>
                </a:rPr>
                <a:t>MIDDELSTEN</a:t>
              </a:r>
              <a:endParaRPr lang="nl-BE" sz="2800" b="1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1255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692034" y="764373"/>
            <a:ext cx="7759931" cy="1293028"/>
          </a:xfrm>
        </p:spPr>
        <p:txBody>
          <a:bodyPr/>
          <a:lstStyle/>
          <a:p>
            <a:pPr algn="ctr"/>
            <a:r>
              <a:rPr lang="nl-BE" dirty="0" smtClean="0"/>
              <a:t>HOOFDEIGENSCHAP</a:t>
            </a:r>
            <a:endParaRPr lang="nl-BE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4" y="2812979"/>
            <a:ext cx="8324850" cy="2085975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304117" y="1749057"/>
            <a:ext cx="6535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800" dirty="0" smtClean="0">
                <a:solidFill>
                  <a:srgbClr val="00B0F0"/>
                </a:solidFill>
              </a:rPr>
              <a:t>Het product van de uitersten is gelijk</a:t>
            </a:r>
            <a:br>
              <a:rPr lang="nl-BE" sz="2800" dirty="0" smtClean="0">
                <a:solidFill>
                  <a:srgbClr val="00B0F0"/>
                </a:solidFill>
              </a:rPr>
            </a:br>
            <a:r>
              <a:rPr lang="nl-BE" sz="2800" dirty="0" smtClean="0">
                <a:solidFill>
                  <a:srgbClr val="00B0F0"/>
                </a:solidFill>
              </a:rPr>
              <a:t>aan het product van de </a:t>
            </a:r>
            <a:r>
              <a:rPr lang="nl-BE" sz="2800" dirty="0" err="1" smtClean="0">
                <a:solidFill>
                  <a:srgbClr val="00B0F0"/>
                </a:solidFill>
              </a:rPr>
              <a:t>middelsten</a:t>
            </a:r>
            <a:r>
              <a:rPr lang="nl-BE" sz="2800" dirty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4183000" y="4838162"/>
            <a:ext cx="43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3200" dirty="0" smtClean="0">
                <a:solidFill>
                  <a:srgbClr val="0070C0"/>
                </a:solidFill>
                <a:sym typeface="Symbol" panose="05050102010706020507" pitchFamily="18" charset="2"/>
              </a:rPr>
              <a:t></a:t>
            </a:r>
            <a:endParaRPr lang="nl-BE" sz="3200" dirty="0">
              <a:solidFill>
                <a:srgbClr val="0070C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260508" y="5362144"/>
            <a:ext cx="23968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3200" dirty="0" smtClean="0">
                <a:solidFill>
                  <a:srgbClr val="0070C0"/>
                </a:solidFill>
              </a:rPr>
              <a:t>6 </a:t>
            </a:r>
            <a:r>
              <a:rPr lang="nl-BE" sz="3200" dirty="0" smtClean="0">
                <a:solidFill>
                  <a:srgbClr val="0070C0"/>
                </a:solidFill>
                <a:sym typeface="Wingdings" panose="05000000000000000000" pitchFamily="2" charset="2"/>
              </a:rPr>
              <a:t> 4 = 8</a:t>
            </a:r>
            <a:r>
              <a:rPr lang="nl-BE" sz="3200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nl-BE" sz="3200" dirty="0" smtClean="0">
                <a:solidFill>
                  <a:srgbClr val="0070C0"/>
                </a:solidFill>
                <a:sym typeface="Wingdings" panose="05000000000000000000" pitchFamily="2" charset="2"/>
              </a:rPr>
              <a:t> 3 </a:t>
            </a:r>
            <a:endParaRPr lang="nl-BE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456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Condensspoor">
  <a:themeElements>
    <a:clrScheme name="Condensspoor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Condensspoor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densspoor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TC104033937[[fn=Condensspoor]]</Template>
  <TotalTime>57</TotalTime>
  <Words>185</Words>
  <Application>Microsoft Office PowerPoint</Application>
  <PresentationFormat>Diavoorstelling (4:3)</PresentationFormat>
  <Paragraphs>82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Symbol</vt:lpstr>
      <vt:lpstr>Wingdings</vt:lpstr>
      <vt:lpstr>Condensspoor</vt:lpstr>
      <vt:lpstr>Evenredigheden</vt:lpstr>
      <vt:lpstr>VOORBEELD</vt:lpstr>
      <vt:lpstr>VOORBEELD</vt:lpstr>
      <vt:lpstr>VOORBEELD</vt:lpstr>
      <vt:lpstr>VOORBEELD</vt:lpstr>
      <vt:lpstr>Wat is een evenredigheid?</vt:lpstr>
      <vt:lpstr>Benamingen</vt:lpstr>
      <vt:lpstr>Benamingen</vt:lpstr>
      <vt:lpstr>HOOFDEIGENSCHAP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Evenredigheden</dc:title>
  <dc:creator>Gerry Seynaeve</dc:creator>
  <cp:lastModifiedBy>Gerry Seynaeve</cp:lastModifiedBy>
  <cp:revision>8</cp:revision>
  <dcterms:created xsi:type="dcterms:W3CDTF">2014-01-15T18:51:48Z</dcterms:created>
  <dcterms:modified xsi:type="dcterms:W3CDTF">2014-01-15T19:49:08Z</dcterms:modified>
</cp:coreProperties>
</file>