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92" d="100"/>
          <a:sy n="92" d="100"/>
        </p:scale>
        <p:origin x="19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E00F9-0056-42D9-81E8-ABE1236CE95D}" type="datetimeFigureOut">
              <a:rPr lang="nl-BE" smtClean="0"/>
              <a:t>2/02/2014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D8CC3-E130-4583-BD7D-FB4C5F3CFD7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48967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E00F9-0056-42D9-81E8-ABE1236CE95D}" type="datetimeFigureOut">
              <a:rPr lang="nl-BE" smtClean="0"/>
              <a:t>2/02/2014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D8CC3-E130-4583-BD7D-FB4C5F3CFD7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8324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E00F9-0056-42D9-81E8-ABE1236CE95D}" type="datetimeFigureOut">
              <a:rPr lang="nl-BE" smtClean="0"/>
              <a:t>2/02/2014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D8CC3-E130-4583-BD7D-FB4C5F3CFD7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17345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E00F9-0056-42D9-81E8-ABE1236CE95D}" type="datetimeFigureOut">
              <a:rPr lang="nl-BE" smtClean="0"/>
              <a:t>2/02/2014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D8CC3-E130-4583-BD7D-FB4C5F3CFD7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46374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E00F9-0056-42D9-81E8-ABE1236CE95D}" type="datetimeFigureOut">
              <a:rPr lang="nl-BE" smtClean="0"/>
              <a:t>2/02/2014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D8CC3-E130-4583-BD7D-FB4C5F3CFD7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62298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E00F9-0056-42D9-81E8-ABE1236CE95D}" type="datetimeFigureOut">
              <a:rPr lang="nl-BE" smtClean="0"/>
              <a:t>2/02/2014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D8CC3-E130-4583-BD7D-FB4C5F3CFD7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97192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E00F9-0056-42D9-81E8-ABE1236CE95D}" type="datetimeFigureOut">
              <a:rPr lang="nl-BE" smtClean="0"/>
              <a:t>2/02/2014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D8CC3-E130-4583-BD7D-FB4C5F3CFD7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75913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E00F9-0056-42D9-81E8-ABE1236CE95D}" type="datetimeFigureOut">
              <a:rPr lang="nl-BE" smtClean="0"/>
              <a:t>2/02/2014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D8CC3-E130-4583-BD7D-FB4C5F3CFD7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44821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E00F9-0056-42D9-81E8-ABE1236CE95D}" type="datetimeFigureOut">
              <a:rPr lang="nl-BE" smtClean="0"/>
              <a:t>2/02/2014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D8CC3-E130-4583-BD7D-FB4C5F3CFD7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88555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E00F9-0056-42D9-81E8-ABE1236CE95D}" type="datetimeFigureOut">
              <a:rPr lang="nl-BE" smtClean="0"/>
              <a:t>2/02/2014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D8CC3-E130-4583-BD7D-FB4C5F3CFD7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41020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E00F9-0056-42D9-81E8-ABE1236CE95D}" type="datetimeFigureOut">
              <a:rPr lang="nl-BE" smtClean="0"/>
              <a:t>2/02/2014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D8CC3-E130-4583-BD7D-FB4C5F3CFD7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27195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E00F9-0056-42D9-81E8-ABE1236CE95D}" type="datetimeFigureOut">
              <a:rPr lang="nl-BE" smtClean="0"/>
              <a:t>2/02/2014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0D8CC3-E130-4583-BD7D-FB4C5F3CFD7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46302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143000" y="2660073"/>
            <a:ext cx="6858000" cy="2597727"/>
          </a:xfrm>
        </p:spPr>
        <p:txBody>
          <a:bodyPr>
            <a:normAutofit/>
          </a:bodyPr>
          <a:lstStyle/>
          <a:p>
            <a:r>
              <a:rPr lang="nl-BE" sz="3200" dirty="0" smtClean="0"/>
              <a:t>OPLOSSINGEN</a:t>
            </a:r>
          </a:p>
          <a:p>
            <a:r>
              <a:rPr lang="nl-BE" sz="3200" dirty="0" smtClean="0"/>
              <a:t>OEFENINGEN</a:t>
            </a:r>
          </a:p>
          <a:p>
            <a:r>
              <a:rPr lang="nl-BE" sz="3200" dirty="0" smtClean="0"/>
              <a:t>EVENREDIGE GROOTHEDEN</a:t>
            </a:r>
          </a:p>
          <a:p>
            <a:r>
              <a:rPr lang="nl-BE" sz="3200" dirty="0" smtClean="0"/>
              <a:t>BLZ. 174 e.v.</a:t>
            </a:r>
            <a:endParaRPr lang="nl-BE" sz="3200" dirty="0"/>
          </a:p>
        </p:txBody>
      </p:sp>
    </p:spTree>
    <p:extLst>
      <p:ext uri="{BB962C8B-B14F-4D97-AF65-F5344CB8AC3E}">
        <p14:creationId xmlns:p14="http://schemas.microsoft.com/office/powerpoint/2010/main" val="2107507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046" y="200025"/>
            <a:ext cx="7324725" cy="742950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789710" y="1049482"/>
            <a:ext cx="817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dirty="0" smtClean="0">
                <a:solidFill>
                  <a:srgbClr val="0070C0"/>
                </a:solidFill>
                <a:sym typeface="Wingdings" panose="05000000000000000000" pitchFamily="2" charset="2"/>
              </a:rPr>
              <a:t> </a:t>
            </a:r>
            <a:r>
              <a:rPr lang="nl-BE" dirty="0" smtClean="0">
                <a:solidFill>
                  <a:srgbClr val="0070C0"/>
                </a:solidFill>
              </a:rPr>
              <a:t>R.E.</a:t>
            </a:r>
            <a:endParaRPr lang="nl-BE" dirty="0">
              <a:solidFill>
                <a:srgbClr val="0070C0"/>
              </a:solidFill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819" y="1418814"/>
            <a:ext cx="6410325" cy="1333500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924792" y="3121646"/>
            <a:ext cx="142378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dirty="0" smtClean="0">
                <a:solidFill>
                  <a:srgbClr val="0070C0"/>
                </a:solidFill>
                <a:sym typeface="Wingdings" panose="05000000000000000000" pitchFamily="2" charset="2"/>
              </a:rPr>
              <a:t>12 x = 5 . 180</a:t>
            </a:r>
          </a:p>
          <a:p>
            <a:endParaRPr lang="nl-BE" dirty="0">
              <a:solidFill>
                <a:srgbClr val="0070C0"/>
              </a:solidFill>
              <a:sym typeface="Wingdings" panose="05000000000000000000" pitchFamily="2" charset="2"/>
            </a:endParaRPr>
          </a:p>
          <a:p>
            <a:r>
              <a:rPr lang="nl-BE" dirty="0" smtClean="0">
                <a:solidFill>
                  <a:srgbClr val="0070C0"/>
                </a:solidFill>
                <a:sym typeface="Wingdings" panose="05000000000000000000" pitchFamily="2" charset="2"/>
              </a:rPr>
              <a:t>x = </a:t>
            </a:r>
            <a:r>
              <a:rPr lang="nl-BE" u="sng" dirty="0" smtClean="0">
                <a:solidFill>
                  <a:srgbClr val="0070C0"/>
                </a:solidFill>
                <a:sym typeface="Wingdings" panose="05000000000000000000" pitchFamily="2" charset="2"/>
              </a:rPr>
              <a:t>5 . 180</a:t>
            </a:r>
          </a:p>
          <a:p>
            <a:r>
              <a:rPr lang="nl-BE" dirty="0">
                <a:solidFill>
                  <a:srgbClr val="0070C0"/>
                </a:solidFill>
                <a:sym typeface="Wingdings" panose="05000000000000000000" pitchFamily="2" charset="2"/>
              </a:rPr>
              <a:t> </a:t>
            </a:r>
            <a:r>
              <a:rPr lang="nl-BE" dirty="0" smtClean="0">
                <a:solidFill>
                  <a:srgbClr val="0070C0"/>
                </a:solidFill>
                <a:sym typeface="Wingdings" panose="05000000000000000000" pitchFamily="2" charset="2"/>
              </a:rPr>
              <a:t>         12</a:t>
            </a:r>
          </a:p>
          <a:p>
            <a:endParaRPr lang="nl-BE" dirty="0">
              <a:solidFill>
                <a:srgbClr val="0070C0"/>
              </a:solidFill>
              <a:sym typeface="Wingdings" panose="05000000000000000000" pitchFamily="2" charset="2"/>
            </a:endParaRPr>
          </a:p>
          <a:p>
            <a:r>
              <a:rPr lang="nl-BE" dirty="0" smtClean="0">
                <a:solidFill>
                  <a:srgbClr val="0070C0"/>
                </a:solidFill>
                <a:sym typeface="Wingdings" panose="05000000000000000000" pitchFamily="2" charset="2"/>
              </a:rPr>
              <a:t>x = 75</a:t>
            </a:r>
            <a:endParaRPr lang="nl-BE" dirty="0">
              <a:solidFill>
                <a:srgbClr val="0070C0"/>
              </a:solidFill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789710" y="5372100"/>
            <a:ext cx="443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dirty="0" smtClean="0">
                <a:solidFill>
                  <a:srgbClr val="0070C0"/>
                </a:solidFill>
                <a:sym typeface="Wingdings" panose="05000000000000000000" pitchFamily="2" charset="2"/>
              </a:rPr>
              <a:t>ANTWOORD: Er zijn 75 dame </a:t>
            </a:r>
            <a:r>
              <a:rPr lang="nl-BE" dirty="0" err="1" smtClean="0">
                <a:solidFill>
                  <a:srgbClr val="0070C0"/>
                </a:solidFill>
                <a:sym typeface="Wingdings" panose="05000000000000000000" pitchFamily="2" charset="2"/>
              </a:rPr>
              <a:t>blanches</a:t>
            </a:r>
            <a:r>
              <a:rPr lang="nl-BE" dirty="0" smtClean="0">
                <a:solidFill>
                  <a:srgbClr val="0070C0"/>
                </a:solidFill>
                <a:sym typeface="Wingdings" panose="05000000000000000000" pitchFamily="2" charset="2"/>
              </a:rPr>
              <a:t> nodig.</a:t>
            </a:r>
            <a:endParaRPr lang="nl-BE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2636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vak 2"/>
          <p:cNvSpPr txBox="1"/>
          <p:nvPr/>
        </p:nvSpPr>
        <p:spPr>
          <a:xfrm>
            <a:off x="779320" y="1291347"/>
            <a:ext cx="840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dirty="0" smtClean="0">
                <a:solidFill>
                  <a:srgbClr val="0070C0"/>
                </a:solidFill>
                <a:sym typeface="Wingdings" panose="05000000000000000000" pitchFamily="2" charset="2"/>
              </a:rPr>
              <a:t> </a:t>
            </a:r>
            <a:r>
              <a:rPr lang="nl-BE" dirty="0">
                <a:solidFill>
                  <a:srgbClr val="0070C0"/>
                </a:solidFill>
                <a:sym typeface="Wingdings" panose="05000000000000000000" pitchFamily="2" charset="2"/>
              </a:rPr>
              <a:t>O</a:t>
            </a:r>
            <a:r>
              <a:rPr lang="nl-BE" dirty="0" smtClean="0">
                <a:solidFill>
                  <a:srgbClr val="0070C0"/>
                </a:solidFill>
              </a:rPr>
              <a:t>.E.</a:t>
            </a:r>
            <a:endParaRPr lang="nl-BE" dirty="0">
              <a:solidFill>
                <a:srgbClr val="0070C0"/>
              </a:solidFill>
            </a:endParaRPr>
          </a:p>
        </p:txBody>
      </p:sp>
      <p:sp>
        <p:nvSpPr>
          <p:cNvPr id="5" name="Tekstvak 4"/>
          <p:cNvSpPr txBox="1"/>
          <p:nvPr/>
        </p:nvSpPr>
        <p:spPr>
          <a:xfrm>
            <a:off x="924792" y="3121646"/>
            <a:ext cx="144783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dirty="0" smtClean="0">
                <a:solidFill>
                  <a:srgbClr val="0070C0"/>
                </a:solidFill>
                <a:sym typeface="Wingdings" panose="05000000000000000000" pitchFamily="2" charset="2"/>
              </a:rPr>
              <a:t>10 . t =  15 . 6</a:t>
            </a:r>
          </a:p>
          <a:p>
            <a:endParaRPr lang="nl-BE" dirty="0">
              <a:solidFill>
                <a:srgbClr val="0070C0"/>
              </a:solidFill>
              <a:sym typeface="Wingdings" panose="05000000000000000000" pitchFamily="2" charset="2"/>
            </a:endParaRPr>
          </a:p>
          <a:p>
            <a:r>
              <a:rPr lang="nl-BE" dirty="0">
                <a:solidFill>
                  <a:srgbClr val="0070C0"/>
                </a:solidFill>
                <a:sym typeface="Wingdings" panose="05000000000000000000" pitchFamily="2" charset="2"/>
              </a:rPr>
              <a:t>t</a:t>
            </a:r>
            <a:r>
              <a:rPr lang="nl-BE" dirty="0" smtClean="0">
                <a:solidFill>
                  <a:srgbClr val="0070C0"/>
                </a:solidFill>
                <a:sym typeface="Wingdings" panose="05000000000000000000" pitchFamily="2" charset="2"/>
              </a:rPr>
              <a:t> = </a:t>
            </a:r>
            <a:r>
              <a:rPr lang="nl-BE" u="sng" dirty="0" smtClean="0">
                <a:solidFill>
                  <a:srgbClr val="0070C0"/>
                </a:solidFill>
                <a:sym typeface="Wingdings" panose="05000000000000000000" pitchFamily="2" charset="2"/>
              </a:rPr>
              <a:t>15 .  6</a:t>
            </a:r>
          </a:p>
          <a:p>
            <a:r>
              <a:rPr lang="nl-BE" dirty="0">
                <a:solidFill>
                  <a:srgbClr val="0070C0"/>
                </a:solidFill>
                <a:sym typeface="Wingdings" panose="05000000000000000000" pitchFamily="2" charset="2"/>
              </a:rPr>
              <a:t> </a:t>
            </a:r>
            <a:r>
              <a:rPr lang="nl-BE" dirty="0" smtClean="0">
                <a:solidFill>
                  <a:srgbClr val="0070C0"/>
                </a:solidFill>
                <a:sym typeface="Wingdings" panose="05000000000000000000" pitchFamily="2" charset="2"/>
              </a:rPr>
              <a:t>        10</a:t>
            </a:r>
          </a:p>
          <a:p>
            <a:endParaRPr lang="nl-BE" dirty="0">
              <a:solidFill>
                <a:srgbClr val="0070C0"/>
              </a:solidFill>
              <a:sym typeface="Wingdings" panose="05000000000000000000" pitchFamily="2" charset="2"/>
            </a:endParaRPr>
          </a:p>
          <a:p>
            <a:r>
              <a:rPr lang="nl-BE" dirty="0" smtClean="0">
                <a:solidFill>
                  <a:srgbClr val="0070C0"/>
                </a:solidFill>
                <a:sym typeface="Wingdings" panose="05000000000000000000" pitchFamily="2" charset="2"/>
              </a:rPr>
              <a:t>t = 9</a:t>
            </a:r>
            <a:endParaRPr lang="nl-BE" dirty="0">
              <a:solidFill>
                <a:srgbClr val="0070C0"/>
              </a:solidFill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789710" y="5372100"/>
            <a:ext cx="3506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dirty="0" smtClean="0">
                <a:solidFill>
                  <a:srgbClr val="0070C0"/>
                </a:solidFill>
                <a:sym typeface="Wingdings" panose="05000000000000000000" pitchFamily="2" charset="2"/>
              </a:rPr>
              <a:t>ANTWOORD: Het duurt 9 minuten. </a:t>
            </a:r>
            <a:endParaRPr lang="nl-BE" dirty="0">
              <a:solidFill>
                <a:srgbClr val="0070C0"/>
              </a:solidFill>
            </a:endParaRPr>
          </a:p>
        </p:txBody>
      </p:sp>
      <p:pic>
        <p:nvPicPr>
          <p:cNvPr id="9" name="Afbeelding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811" y="132529"/>
            <a:ext cx="7791450" cy="1181100"/>
          </a:xfrm>
          <a:prstGeom prst="rect">
            <a:avLst/>
          </a:prstGeom>
        </p:spPr>
      </p:pic>
      <p:pic>
        <p:nvPicPr>
          <p:cNvPr id="10" name="Afbeelding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9320" y="1809757"/>
            <a:ext cx="6438900" cy="1200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885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vak 2"/>
          <p:cNvSpPr txBox="1"/>
          <p:nvPr/>
        </p:nvSpPr>
        <p:spPr>
          <a:xfrm>
            <a:off x="779320" y="1291347"/>
            <a:ext cx="817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dirty="0" smtClean="0">
                <a:solidFill>
                  <a:srgbClr val="0070C0"/>
                </a:solidFill>
                <a:sym typeface="Wingdings" panose="05000000000000000000" pitchFamily="2" charset="2"/>
              </a:rPr>
              <a:t> R</a:t>
            </a:r>
            <a:r>
              <a:rPr lang="nl-BE" dirty="0" smtClean="0">
                <a:solidFill>
                  <a:srgbClr val="0070C0"/>
                </a:solidFill>
              </a:rPr>
              <a:t>.E.</a:t>
            </a:r>
            <a:endParaRPr lang="nl-BE" dirty="0">
              <a:solidFill>
                <a:srgbClr val="0070C0"/>
              </a:solidFill>
            </a:endParaRPr>
          </a:p>
        </p:txBody>
      </p:sp>
      <p:sp>
        <p:nvSpPr>
          <p:cNvPr id="5" name="Tekstvak 4"/>
          <p:cNvSpPr txBox="1"/>
          <p:nvPr/>
        </p:nvSpPr>
        <p:spPr>
          <a:xfrm>
            <a:off x="924792" y="3121646"/>
            <a:ext cx="182133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dirty="0" smtClean="0">
                <a:solidFill>
                  <a:srgbClr val="0070C0"/>
                </a:solidFill>
                <a:sym typeface="Wingdings" panose="05000000000000000000" pitchFamily="2" charset="2"/>
              </a:rPr>
              <a:t>105 . x =  126 . 65</a:t>
            </a:r>
          </a:p>
          <a:p>
            <a:endParaRPr lang="nl-BE" dirty="0">
              <a:solidFill>
                <a:srgbClr val="0070C0"/>
              </a:solidFill>
              <a:sym typeface="Wingdings" panose="05000000000000000000" pitchFamily="2" charset="2"/>
            </a:endParaRPr>
          </a:p>
          <a:p>
            <a:r>
              <a:rPr lang="nl-BE" dirty="0">
                <a:solidFill>
                  <a:srgbClr val="0070C0"/>
                </a:solidFill>
                <a:sym typeface="Wingdings" panose="05000000000000000000" pitchFamily="2" charset="2"/>
              </a:rPr>
              <a:t>t</a:t>
            </a:r>
            <a:r>
              <a:rPr lang="nl-BE" dirty="0" smtClean="0">
                <a:solidFill>
                  <a:srgbClr val="0070C0"/>
                </a:solidFill>
                <a:sym typeface="Wingdings" panose="05000000000000000000" pitchFamily="2" charset="2"/>
              </a:rPr>
              <a:t> = </a:t>
            </a:r>
            <a:r>
              <a:rPr lang="nl-BE" u="sng" dirty="0" smtClean="0">
                <a:solidFill>
                  <a:srgbClr val="0070C0"/>
                </a:solidFill>
                <a:sym typeface="Wingdings" panose="05000000000000000000" pitchFamily="2" charset="2"/>
              </a:rPr>
              <a:t>126 .  65</a:t>
            </a:r>
          </a:p>
          <a:p>
            <a:r>
              <a:rPr lang="nl-BE" dirty="0" smtClean="0">
                <a:solidFill>
                  <a:srgbClr val="0070C0"/>
                </a:solidFill>
                <a:sym typeface="Wingdings" panose="05000000000000000000" pitchFamily="2" charset="2"/>
              </a:rPr>
              <a:t>          105</a:t>
            </a:r>
          </a:p>
          <a:p>
            <a:endParaRPr lang="nl-BE" dirty="0">
              <a:solidFill>
                <a:srgbClr val="0070C0"/>
              </a:solidFill>
              <a:sym typeface="Wingdings" panose="05000000000000000000" pitchFamily="2" charset="2"/>
            </a:endParaRPr>
          </a:p>
          <a:p>
            <a:r>
              <a:rPr lang="nl-BE" dirty="0" smtClean="0">
                <a:solidFill>
                  <a:srgbClr val="0070C0"/>
                </a:solidFill>
                <a:sym typeface="Wingdings" panose="05000000000000000000" pitchFamily="2" charset="2"/>
              </a:rPr>
              <a:t>t = 78</a:t>
            </a:r>
            <a:endParaRPr lang="nl-BE" dirty="0">
              <a:solidFill>
                <a:srgbClr val="0070C0"/>
              </a:solidFill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789710" y="5372100"/>
            <a:ext cx="3511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dirty="0" smtClean="0">
                <a:solidFill>
                  <a:srgbClr val="0070C0"/>
                </a:solidFill>
                <a:sym typeface="Wingdings" panose="05000000000000000000" pitchFamily="2" charset="2"/>
              </a:rPr>
              <a:t>ANTWOORD: Pieter behaalde 78%. </a:t>
            </a:r>
            <a:endParaRPr lang="nl-BE" dirty="0">
              <a:solidFill>
                <a:srgbClr val="0070C0"/>
              </a:solidFill>
            </a:endParaRPr>
          </a:p>
        </p:txBody>
      </p:sp>
      <p:pic>
        <p:nvPicPr>
          <p:cNvPr id="2" name="Afbeelding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91" y="54758"/>
            <a:ext cx="8382000" cy="1162050"/>
          </a:xfrm>
          <a:prstGeom prst="rect">
            <a:avLst/>
          </a:prstGeom>
        </p:spPr>
      </p:pic>
      <p:sp>
        <p:nvSpPr>
          <p:cNvPr id="7" name="Rechthoek 6"/>
          <p:cNvSpPr/>
          <p:nvPr/>
        </p:nvSpPr>
        <p:spPr>
          <a:xfrm>
            <a:off x="6639791" y="635783"/>
            <a:ext cx="342900" cy="1594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4" name="Tekstvak 3"/>
          <p:cNvSpPr txBox="1"/>
          <p:nvPr/>
        </p:nvSpPr>
        <p:spPr>
          <a:xfrm>
            <a:off x="6532417" y="530835"/>
            <a:ext cx="557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>
                <a:solidFill>
                  <a:srgbClr val="FFFF00"/>
                </a:solidFill>
              </a:rPr>
              <a:t>126</a:t>
            </a:r>
            <a:endParaRPr lang="nl-BE" dirty="0">
              <a:solidFill>
                <a:srgbClr val="FFFF00"/>
              </a:solidFill>
            </a:endParaRPr>
          </a:p>
        </p:txBody>
      </p:sp>
      <p:grpSp>
        <p:nvGrpSpPr>
          <p:cNvPr id="16" name="Groep 15"/>
          <p:cNvGrpSpPr/>
          <p:nvPr/>
        </p:nvGrpSpPr>
        <p:grpSpPr>
          <a:xfrm>
            <a:off x="924792" y="1692885"/>
            <a:ext cx="6477000" cy="1230224"/>
            <a:chOff x="924792" y="1692885"/>
            <a:chExt cx="6477000" cy="1230224"/>
          </a:xfrm>
        </p:grpSpPr>
        <p:pic>
          <p:nvPicPr>
            <p:cNvPr id="8" name="Afbeelding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24792" y="1799159"/>
              <a:ext cx="6477000" cy="1123950"/>
            </a:xfrm>
            <a:prstGeom prst="rect">
              <a:avLst/>
            </a:prstGeom>
          </p:spPr>
        </p:pic>
        <p:sp>
          <p:nvSpPr>
            <p:cNvPr id="11" name="Tekstvak 10"/>
            <p:cNvSpPr txBox="1"/>
            <p:nvPr/>
          </p:nvSpPr>
          <p:spPr>
            <a:xfrm>
              <a:off x="3834245" y="1799159"/>
              <a:ext cx="592282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nl-BE" sz="2000" dirty="0" smtClean="0">
                  <a:solidFill>
                    <a:srgbClr val="0070C0"/>
                  </a:solidFill>
                </a:rPr>
                <a:t>126</a:t>
              </a:r>
              <a:endParaRPr lang="nl-BE" sz="2000" dirty="0">
                <a:solidFill>
                  <a:srgbClr val="0070C0"/>
                </a:solidFill>
              </a:endParaRPr>
            </a:p>
          </p:txBody>
        </p:sp>
        <p:sp>
          <p:nvSpPr>
            <p:cNvPr id="12" name="Tekstvak 11"/>
            <p:cNvSpPr txBox="1"/>
            <p:nvPr/>
          </p:nvSpPr>
          <p:spPr>
            <a:xfrm>
              <a:off x="6775548" y="1692885"/>
              <a:ext cx="592282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nl-BE" sz="2000" dirty="0" smtClean="0">
                  <a:solidFill>
                    <a:srgbClr val="0070C0"/>
                  </a:solidFill>
                </a:rPr>
                <a:t>126</a:t>
              </a:r>
              <a:endParaRPr lang="nl-BE" sz="2000" dirty="0">
                <a:solidFill>
                  <a:srgbClr val="0070C0"/>
                </a:solidFill>
              </a:endParaRPr>
            </a:p>
          </p:txBody>
        </p:sp>
        <p:cxnSp>
          <p:nvCxnSpPr>
            <p:cNvPr id="14" name="Rechte verbindingslijn 13"/>
            <p:cNvCxnSpPr/>
            <p:nvPr/>
          </p:nvCxnSpPr>
          <p:spPr>
            <a:xfrm>
              <a:off x="6835246" y="1999214"/>
              <a:ext cx="53258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86285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 animBg="1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vak 2"/>
          <p:cNvSpPr txBox="1"/>
          <p:nvPr/>
        </p:nvSpPr>
        <p:spPr>
          <a:xfrm>
            <a:off x="779320" y="1291347"/>
            <a:ext cx="840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dirty="0" smtClean="0">
                <a:solidFill>
                  <a:srgbClr val="0070C0"/>
                </a:solidFill>
                <a:sym typeface="Wingdings" panose="05000000000000000000" pitchFamily="2" charset="2"/>
              </a:rPr>
              <a:t> </a:t>
            </a:r>
            <a:r>
              <a:rPr lang="nl-BE" dirty="0">
                <a:solidFill>
                  <a:srgbClr val="0070C0"/>
                </a:solidFill>
                <a:sym typeface="Wingdings" panose="05000000000000000000" pitchFamily="2" charset="2"/>
              </a:rPr>
              <a:t>O</a:t>
            </a:r>
            <a:r>
              <a:rPr lang="nl-BE" dirty="0" smtClean="0">
                <a:solidFill>
                  <a:srgbClr val="0070C0"/>
                </a:solidFill>
              </a:rPr>
              <a:t>.E.</a:t>
            </a:r>
            <a:endParaRPr lang="nl-BE" dirty="0">
              <a:solidFill>
                <a:srgbClr val="0070C0"/>
              </a:solidFill>
            </a:endParaRPr>
          </a:p>
        </p:txBody>
      </p:sp>
      <p:sp>
        <p:nvSpPr>
          <p:cNvPr id="5" name="Tekstvak 4"/>
          <p:cNvSpPr txBox="1"/>
          <p:nvPr/>
        </p:nvSpPr>
        <p:spPr>
          <a:xfrm>
            <a:off x="924792" y="3121646"/>
            <a:ext cx="133081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dirty="0" smtClean="0">
                <a:solidFill>
                  <a:srgbClr val="0070C0"/>
                </a:solidFill>
                <a:sym typeface="Wingdings" panose="05000000000000000000" pitchFamily="2" charset="2"/>
              </a:rPr>
              <a:t>4 . t =  6 . 45</a:t>
            </a:r>
          </a:p>
          <a:p>
            <a:endParaRPr lang="nl-BE" dirty="0">
              <a:solidFill>
                <a:srgbClr val="0070C0"/>
              </a:solidFill>
              <a:sym typeface="Wingdings" panose="05000000000000000000" pitchFamily="2" charset="2"/>
            </a:endParaRPr>
          </a:p>
          <a:p>
            <a:r>
              <a:rPr lang="nl-BE" dirty="0">
                <a:solidFill>
                  <a:srgbClr val="0070C0"/>
                </a:solidFill>
                <a:sym typeface="Wingdings" panose="05000000000000000000" pitchFamily="2" charset="2"/>
              </a:rPr>
              <a:t>t</a:t>
            </a:r>
            <a:r>
              <a:rPr lang="nl-BE" dirty="0" smtClean="0">
                <a:solidFill>
                  <a:srgbClr val="0070C0"/>
                </a:solidFill>
                <a:sym typeface="Wingdings" panose="05000000000000000000" pitchFamily="2" charset="2"/>
              </a:rPr>
              <a:t> = </a:t>
            </a:r>
            <a:r>
              <a:rPr lang="nl-BE" u="sng" dirty="0" smtClean="0">
                <a:solidFill>
                  <a:srgbClr val="0070C0"/>
                </a:solidFill>
                <a:sym typeface="Wingdings" panose="05000000000000000000" pitchFamily="2" charset="2"/>
              </a:rPr>
              <a:t>6  .  45</a:t>
            </a:r>
          </a:p>
          <a:p>
            <a:r>
              <a:rPr lang="nl-BE" dirty="0">
                <a:solidFill>
                  <a:srgbClr val="0070C0"/>
                </a:solidFill>
                <a:sym typeface="Wingdings" panose="05000000000000000000" pitchFamily="2" charset="2"/>
              </a:rPr>
              <a:t> </a:t>
            </a:r>
            <a:r>
              <a:rPr lang="nl-BE" dirty="0" smtClean="0">
                <a:solidFill>
                  <a:srgbClr val="0070C0"/>
                </a:solidFill>
                <a:sym typeface="Wingdings" panose="05000000000000000000" pitchFamily="2" charset="2"/>
              </a:rPr>
              <a:t>        4</a:t>
            </a:r>
          </a:p>
          <a:p>
            <a:endParaRPr lang="nl-BE" dirty="0">
              <a:solidFill>
                <a:srgbClr val="0070C0"/>
              </a:solidFill>
              <a:sym typeface="Wingdings" panose="05000000000000000000" pitchFamily="2" charset="2"/>
            </a:endParaRPr>
          </a:p>
          <a:p>
            <a:r>
              <a:rPr lang="nl-BE" dirty="0" smtClean="0">
                <a:solidFill>
                  <a:srgbClr val="0070C0"/>
                </a:solidFill>
                <a:sym typeface="Wingdings" panose="05000000000000000000" pitchFamily="2" charset="2"/>
              </a:rPr>
              <a:t>t = 67,5</a:t>
            </a:r>
            <a:endParaRPr lang="nl-BE" dirty="0">
              <a:solidFill>
                <a:srgbClr val="0070C0"/>
              </a:solidFill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789710" y="5372100"/>
            <a:ext cx="59110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dirty="0" smtClean="0">
                <a:solidFill>
                  <a:srgbClr val="0070C0"/>
                </a:solidFill>
                <a:sym typeface="Wingdings" panose="05000000000000000000" pitchFamily="2" charset="2"/>
              </a:rPr>
              <a:t>ANTWOORD: Het zal 1 uur, 7 minuten en 30 seconden duren.</a:t>
            </a:r>
          </a:p>
          <a:p>
            <a:r>
              <a:rPr lang="nl-BE" dirty="0" smtClean="0">
                <a:solidFill>
                  <a:srgbClr val="0070C0"/>
                </a:solidFill>
                <a:sym typeface="Wingdings" panose="05000000000000000000" pitchFamily="2" charset="2"/>
              </a:rPr>
              <a:t>(of 67 minuten en 30 seconden; niet: 67,5 minuten)</a:t>
            </a:r>
            <a:endParaRPr lang="nl-BE" dirty="0">
              <a:solidFill>
                <a:srgbClr val="0070C0"/>
              </a:solidFill>
            </a:endParaRPr>
          </a:p>
        </p:txBody>
      </p:sp>
      <p:pic>
        <p:nvPicPr>
          <p:cNvPr id="2" name="Afbeelding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941" y="147648"/>
            <a:ext cx="7658100" cy="962025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9320" y="1833950"/>
            <a:ext cx="6162675" cy="1114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6090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140</Words>
  <Application>Microsoft Office PowerPoint</Application>
  <PresentationFormat>Diavoorstelling (4:3)</PresentationFormat>
  <Paragraphs>40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Gerry Seynaeve</dc:creator>
  <cp:lastModifiedBy>Gerry Seynaeve</cp:lastModifiedBy>
  <cp:revision>4</cp:revision>
  <dcterms:created xsi:type="dcterms:W3CDTF">2014-02-02T20:09:51Z</dcterms:created>
  <dcterms:modified xsi:type="dcterms:W3CDTF">2014-02-02T20:28:00Z</dcterms:modified>
</cp:coreProperties>
</file>